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6858000" cx="9144000"/>
  <p:notesSz cx="6858000" cy="9144000"/>
  <p:embeddedFontLst>
    <p:embeddedFont>
      <p:font typeface="Roboto Slab"/>
      <p:regular r:id="rId53"/>
      <p:bold r:id="rId54"/>
    </p:embeddedFont>
    <p:embeddedFont>
      <p:font typeface="Robo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Hanna So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1E57A5-A343-4169-94AA-165E9F175552}">
  <a:tblStyle styleId="{D81E57A5-A343-4169-94AA-165E9F1755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obotoSlab-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regular.fntdata"/><Relationship Id="rId10" Type="http://schemas.openxmlformats.org/officeDocument/2006/relationships/slide" Target="slides/slide3.xml"/><Relationship Id="rId54" Type="http://schemas.openxmlformats.org/officeDocument/2006/relationships/font" Target="fonts/RobotoSlab-bold.fntdata"/><Relationship Id="rId13" Type="http://schemas.openxmlformats.org/officeDocument/2006/relationships/slide" Target="slides/slide6.xml"/><Relationship Id="rId57" Type="http://schemas.openxmlformats.org/officeDocument/2006/relationships/font" Target="fonts/Roboto-italic.fntdata"/><Relationship Id="rId12" Type="http://schemas.openxmlformats.org/officeDocument/2006/relationships/slide" Target="slides/slide5.xml"/><Relationship Id="rId56" Type="http://schemas.openxmlformats.org/officeDocument/2006/relationships/font" Target="fonts/Roboto-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7T18:09:00.274">
    <p:pos x="6000" y="0"/>
    <p:text>mostly increased correlation after covid, and positively correlated. however, post length and upvote ratio correlation is lower and negative which means ppl post longer than react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2-07T04:34:00.992">
    <p:pos x="6000" y="0"/>
    <p:text>For each feature, justify why this is a reliable measure by quantifying measurement error. If you cannot do so, come up with a plan to collect data to do so.</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2-07T06:24:14.159">
    <p:pos x="6000" y="0"/>
    <p:text>insight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12-07T18:58:18.555">
    <p:pos x="504" y="1315"/>
    <p:text>length or trends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67" name="Google Shape;6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1e3bca5a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32" name="Google Shape;132;g2a1e3bca5a8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1e3bca5a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39" name="Google Shape;139;g2a1e3bca5a8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1e3bca5a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46" name="Google Shape;146;g2a1e3bca5a8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1e3bca5a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53" name="Google Shape;153;g2a1e3bca5a8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1e3bca5a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60" name="Google Shape;160;g2a1e3bca5a8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1e3bca5a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These are the relevant features that we're going to analyze with regards to our constructs</a:t>
            </a:r>
            <a:endParaRPr sz="1300"/>
          </a:p>
          <a:p>
            <a:pPr indent="-311150" lvl="0" marL="457200" rtl="0" algn="l">
              <a:lnSpc>
                <a:spcPct val="115000"/>
              </a:lnSpc>
              <a:spcBef>
                <a:spcPts val="0"/>
              </a:spcBef>
              <a:spcAft>
                <a:spcPts val="0"/>
              </a:spcAft>
              <a:buSzPts val="1300"/>
              <a:buChar char="●"/>
            </a:pPr>
            <a:r>
              <a:rPr lang="en-US" sz="1300"/>
              <a:t>Explanation:</a:t>
            </a:r>
            <a:endParaRPr sz="1300"/>
          </a:p>
          <a:p>
            <a:pPr indent="-311150" lvl="1" marL="914400" rtl="0" algn="l">
              <a:lnSpc>
                <a:spcPct val="115000"/>
              </a:lnSpc>
              <a:spcBef>
                <a:spcPts val="0"/>
              </a:spcBef>
              <a:spcAft>
                <a:spcPts val="0"/>
              </a:spcAft>
              <a:buSzPts val="1300"/>
              <a:buChar char="○"/>
            </a:pPr>
            <a:r>
              <a:rPr lang="en-US" sz="1300"/>
              <a:t>Interval</a:t>
            </a:r>
            <a:r>
              <a:rPr lang="en-US" sz="1300"/>
              <a:t>: one where there is order and the difference between two values is meaningful</a:t>
            </a:r>
            <a:endParaRPr sz="1300"/>
          </a:p>
          <a:p>
            <a:pPr indent="-311150" lvl="1" marL="914400" rtl="0" algn="l">
              <a:lnSpc>
                <a:spcPct val="115000"/>
              </a:lnSpc>
              <a:spcBef>
                <a:spcPts val="0"/>
              </a:spcBef>
              <a:spcAft>
                <a:spcPts val="0"/>
              </a:spcAft>
              <a:buSzPts val="1300"/>
              <a:buChar char="○"/>
            </a:pPr>
            <a:r>
              <a:rPr lang="en-US" sz="1300"/>
              <a:t>Ratiothere is order and the difference between values matter in measurement, has an absolute zero</a:t>
            </a:r>
            <a:endParaRPr sz="1300"/>
          </a:p>
        </p:txBody>
      </p:sp>
      <p:sp>
        <p:nvSpPr>
          <p:cNvPr id="167" name="Google Shape;167;g2a1e3bca5a8_0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2c699d4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500">
                <a:solidFill>
                  <a:srgbClr val="E8EAED"/>
                </a:solidFill>
                <a:highlight>
                  <a:srgbClr val="202124"/>
                </a:highlight>
                <a:latin typeface="Roboto"/>
                <a:ea typeface="Roboto"/>
                <a:cs typeface="Roboto"/>
                <a:sym typeface="Roboto"/>
              </a:rPr>
              <a:t>concurrent validity - measure the same constructs with title and post and total comments and upvoted ratio</a:t>
            </a:r>
            <a:endParaRPr sz="1500">
              <a:solidFill>
                <a:srgbClr val="E8EAED"/>
              </a:solidFill>
              <a:highlight>
                <a:srgbClr val="202124"/>
              </a:highlight>
              <a:latin typeface="Roboto"/>
              <a:ea typeface="Roboto"/>
              <a:cs typeface="Roboto"/>
              <a:sym typeface="Roboto"/>
            </a:endParaRPr>
          </a:p>
          <a:p>
            <a:pPr indent="0" lvl="0" marL="0" rtl="0" algn="l">
              <a:lnSpc>
                <a:spcPct val="115000"/>
              </a:lnSpc>
              <a:spcBef>
                <a:spcPts val="0"/>
              </a:spcBef>
              <a:spcAft>
                <a:spcPts val="0"/>
              </a:spcAft>
              <a:buNone/>
            </a:pPr>
            <a:r>
              <a:t/>
            </a:r>
            <a:endParaRPr sz="1500">
              <a:solidFill>
                <a:srgbClr val="E8EAED"/>
              </a:solidFill>
              <a:highlight>
                <a:srgbClr val="202124"/>
              </a:highlight>
              <a:latin typeface="Roboto"/>
              <a:ea typeface="Roboto"/>
              <a:cs typeface="Roboto"/>
              <a:sym typeface="Roboto"/>
            </a:endParaRPr>
          </a:p>
        </p:txBody>
      </p:sp>
      <p:sp>
        <p:nvSpPr>
          <p:cNvPr id="174" name="Google Shape;174;g2a2c699d42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266d5d820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0675" lvl="0" marL="457200" rtl="0" algn="l">
              <a:lnSpc>
                <a:spcPct val="115000"/>
              </a:lnSpc>
              <a:spcBef>
                <a:spcPts val="0"/>
              </a:spcBef>
              <a:spcAft>
                <a:spcPts val="0"/>
              </a:spcAft>
              <a:buClr>
                <a:srgbClr val="444746"/>
              </a:buClr>
              <a:buSzPts val="1450"/>
              <a:buFont typeface="Roboto"/>
              <a:buChar char="-"/>
            </a:pPr>
            <a:r>
              <a:rPr lang="en-US" sz="1450">
                <a:solidFill>
                  <a:srgbClr val="444746"/>
                </a:solidFill>
                <a:highlight>
                  <a:srgbClr val="FFFFFF"/>
                </a:highlight>
                <a:latin typeface="Roboto"/>
                <a:ea typeface="Roboto"/>
                <a:cs typeface="Roboto"/>
                <a:sym typeface="Roboto"/>
              </a:rPr>
              <a:t>we use pearson’s correlation on the depression subreddit sample to study the relationship between variables and validate their convergence - discriminance as follows</a:t>
            </a:r>
            <a:endParaRPr sz="1450">
              <a:solidFill>
                <a:srgbClr val="444746"/>
              </a:solidFill>
              <a:highlight>
                <a:srgbClr val="FFFFFF"/>
              </a:highlight>
              <a:latin typeface="Roboto"/>
              <a:ea typeface="Roboto"/>
              <a:cs typeface="Roboto"/>
              <a:sym typeface="Roboto"/>
            </a:endParaRPr>
          </a:p>
          <a:p>
            <a:pPr indent="-320675" lvl="0" marL="457200" rtl="0" algn="l">
              <a:lnSpc>
                <a:spcPct val="115000"/>
              </a:lnSpc>
              <a:spcBef>
                <a:spcPts val="0"/>
              </a:spcBef>
              <a:spcAft>
                <a:spcPts val="0"/>
              </a:spcAft>
              <a:buClr>
                <a:srgbClr val="444746"/>
              </a:buClr>
              <a:buSzPts val="1450"/>
              <a:buFont typeface="Roboto"/>
              <a:buChar char="-"/>
            </a:pPr>
            <a:r>
              <a:rPr lang="en-US" sz="1450">
                <a:solidFill>
                  <a:srgbClr val="444746"/>
                </a:solidFill>
                <a:highlight>
                  <a:srgbClr val="FFFFFF"/>
                </a:highlight>
                <a:latin typeface="Roboto"/>
                <a:ea typeface="Roboto"/>
                <a:cs typeface="Roboto"/>
                <a:sym typeface="Roboto"/>
              </a:rPr>
              <a:t>upvote ratio - total comments; upvote ratio - score; total comments - score positively correlated both pre and post-covid, indicating convergent validity. however, post length and upvote ratio correlation is lower and negative which means ppl post longer than react</a:t>
            </a:r>
            <a:endParaRPr sz="1750">
              <a:solidFill>
                <a:srgbClr val="444746"/>
              </a:solidFill>
              <a:highlight>
                <a:srgbClr val="FFFFFF"/>
              </a:highlight>
              <a:latin typeface="Roboto"/>
              <a:ea typeface="Roboto"/>
              <a:cs typeface="Roboto"/>
              <a:sym typeface="Roboto"/>
            </a:endParaRPr>
          </a:p>
        </p:txBody>
      </p:sp>
      <p:sp>
        <p:nvSpPr>
          <p:cNvPr id="181" name="Google Shape;181;g2a266d5d820_1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350722d0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195" name="Google Shape;195;g2a350722d09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1e3bca5a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202" name="Google Shape;202;g2a1e3bca5a8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1e3bca5a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b="1" lang="en-US" sz="1200">
                <a:solidFill>
                  <a:srgbClr val="222222"/>
                </a:solidFill>
                <a:highlight>
                  <a:srgbClr val="FFFFFF"/>
                </a:highlight>
              </a:rPr>
              <a:t>Reddit is a social news website and forum where content is socially curated and promoted by site members through voting</a:t>
            </a:r>
            <a:endParaRPr sz="1300"/>
          </a:p>
        </p:txBody>
      </p:sp>
      <p:sp>
        <p:nvSpPr>
          <p:cNvPr id="74" name="Google Shape;74;g2a1e3bca5a8_0_3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266d5d820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D1D5DB"/>
                </a:solidFill>
                <a:highlight>
                  <a:srgbClr val="444654"/>
                </a:highlight>
                <a:latin typeface="Roboto"/>
                <a:ea typeface="Roboto"/>
                <a:cs typeface="Roboto"/>
                <a:sym typeface="Roboto"/>
              </a:rPr>
              <a:t>inter-annotator agreement in sentiment labelin</a:t>
            </a:r>
            <a:endParaRPr sz="1300"/>
          </a:p>
        </p:txBody>
      </p:sp>
      <p:sp>
        <p:nvSpPr>
          <p:cNvPr id="209" name="Google Shape;209;g2a266d5d820_1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266d5d820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US" sz="1300"/>
              <a:t>readability: </a:t>
            </a:r>
            <a:r>
              <a:rPr lang="en-US">
                <a:solidFill>
                  <a:schemeClr val="dk1"/>
                </a:solidFill>
              </a:rPr>
              <a:t>Flesch-Kincaid Readability Index, gunning fog index, or coleman-liau index, and automated readability index, sentence length, lexicon</a:t>
            </a:r>
            <a:endParaRPr>
              <a:solidFill>
                <a:schemeClr val="dk1"/>
              </a:solidFill>
            </a:endParaRPr>
          </a:p>
          <a:p>
            <a:pPr indent="-298450" lvl="0" marL="457200" rtl="0" algn="l">
              <a:spcBef>
                <a:spcPts val="0"/>
              </a:spcBef>
              <a:spcAft>
                <a:spcPts val="0"/>
              </a:spcAft>
              <a:buClr>
                <a:schemeClr val="dk1"/>
              </a:buClr>
              <a:buSzPts val="1100"/>
              <a:buChar char="●"/>
            </a:pPr>
            <a:r>
              <a:rPr b="1" lang="en-US">
                <a:solidFill>
                  <a:schemeClr val="dk1"/>
                </a:solidFill>
              </a:rPr>
              <a:t>when posts are negatively correlated and discriminant when there are any correlations or more positive posts</a:t>
            </a:r>
            <a:endParaRPr>
              <a:solidFill>
                <a:schemeClr val="dk1"/>
              </a:solidFill>
            </a:endParaRPr>
          </a:p>
        </p:txBody>
      </p:sp>
      <p:sp>
        <p:nvSpPr>
          <p:cNvPr id="216" name="Google Shape;216;g2a266d5d820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1e3bca5a8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22222"/>
              </a:buClr>
              <a:buSzPts val="1300"/>
              <a:buChar char="●"/>
            </a:pPr>
            <a:r>
              <a:rPr lang="en-US" sz="1350">
                <a:solidFill>
                  <a:srgbClr val="222222"/>
                </a:solidFill>
                <a:latin typeface="Roboto"/>
                <a:ea typeface="Roboto"/>
                <a:cs typeface="Roboto"/>
                <a:sym typeface="Roboto"/>
              </a:rPr>
              <a:t>The pandemic has introduced various stressors and uncertainties, such as health concerns, economic instability, social isolation, and disruptions to daily routines. These stressors can contribute to increased levels of anxiety, fear, and emotional distress among individuals.</a:t>
            </a:r>
            <a:endParaRPr sz="1350">
              <a:solidFill>
                <a:srgbClr val="222222"/>
              </a:solidFill>
              <a:latin typeface="Roboto"/>
              <a:ea typeface="Roboto"/>
              <a:cs typeface="Roboto"/>
              <a:sym typeface="Roboto"/>
            </a:endParaRPr>
          </a:p>
          <a:p>
            <a:pPr indent="-314325" lvl="0" marL="457200" rtl="0" algn="l">
              <a:lnSpc>
                <a:spcPct val="115000"/>
              </a:lnSpc>
              <a:spcBef>
                <a:spcPts val="0"/>
              </a:spcBef>
              <a:spcAft>
                <a:spcPts val="0"/>
              </a:spcAft>
              <a:buClr>
                <a:srgbClr val="222222"/>
              </a:buClr>
              <a:buSzPts val="1350"/>
              <a:buFont typeface="Roboto"/>
              <a:buChar char="●"/>
            </a:pPr>
            <a:r>
              <a:rPr lang="en-US" sz="1350">
                <a:solidFill>
                  <a:srgbClr val="222222"/>
                </a:solidFill>
                <a:latin typeface="Roboto"/>
                <a:ea typeface="Roboto"/>
                <a:cs typeface="Roboto"/>
                <a:sym typeface="Roboto"/>
              </a:rPr>
              <a:t>Subreddits dedicated to mental health-related topics provide online platforms for individuals to seek information, share experiences, and seek support from others facing similar challenges. These communities often serve as safe spaces for individuals to express their thoughts, emotions, and concerns related to mental health.</a:t>
            </a:r>
            <a:endParaRPr sz="1350">
              <a:solidFill>
                <a:srgbClr val="222222"/>
              </a:solidFill>
              <a:latin typeface="Roboto"/>
              <a:ea typeface="Roboto"/>
              <a:cs typeface="Roboto"/>
              <a:sym typeface="Roboto"/>
            </a:endParaRPr>
          </a:p>
        </p:txBody>
      </p:sp>
      <p:sp>
        <p:nvSpPr>
          <p:cNvPr id="223" name="Google Shape;223;g2a1e3bca5a8_0_4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34d2d5ef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get the mean anova</a:t>
            </a:r>
            <a:endParaRPr sz="1300"/>
          </a:p>
        </p:txBody>
      </p:sp>
      <p:sp>
        <p:nvSpPr>
          <p:cNvPr id="230" name="Google Shape;230;g2a34d2d5efa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1e3bca5a8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300"/>
          </a:p>
        </p:txBody>
      </p:sp>
      <p:sp>
        <p:nvSpPr>
          <p:cNvPr id="237" name="Google Shape;237;g2a1e3bca5a8_0_4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17d298ed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248" name="Google Shape;248;g2617d298eda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601d9077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US" sz="1300"/>
              <a:t>take log transformation for depression subreddit data: vertically spread around the 0 -&gt; linear relationshhip</a:t>
            </a:r>
            <a:endParaRPr sz="1300"/>
          </a:p>
          <a:p>
            <a:pPr indent="0" lvl="0" marL="457200" rtl="0" algn="l">
              <a:lnSpc>
                <a:spcPct val="115000"/>
              </a:lnSpc>
              <a:spcBef>
                <a:spcPts val="0"/>
              </a:spcBef>
              <a:spcAft>
                <a:spcPts val="0"/>
              </a:spcAft>
              <a:buNone/>
            </a:pPr>
            <a:r>
              <a:rPr lang="en-US" sz="1300"/>
              <a:t>density -&gt; normally distributed</a:t>
            </a:r>
            <a:endParaRPr sz="1300"/>
          </a:p>
        </p:txBody>
      </p:sp>
      <p:sp>
        <p:nvSpPr>
          <p:cNvPr id="255" name="Google Shape;255;g29601d9077f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34d2d5ef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US" sz="1300"/>
              <a:t>we're mainly using these variables for the rest of our project, but we're also looking into incorporating other variables to make up a more concrete number of engagements outcome</a:t>
            </a:r>
            <a:endParaRPr sz="1300"/>
          </a:p>
        </p:txBody>
      </p:sp>
      <p:sp>
        <p:nvSpPr>
          <p:cNvPr id="264" name="Google Shape;264;g2a34d2d5efa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1e3bca5a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279" name="Google Shape;279;g2a1e3bca5a8_0_4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1e3bca5a8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286" name="Google Shape;286;g2a1e3bca5a8_0_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266d5d8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81" name="Google Shape;81;g2a266d5d82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1e3bca5a8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293" name="Google Shape;293;g2a1e3bca5a8_0_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34d2d5ef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Ensure instrument validity: Make sure data collection and cleaning processes are valid, all methods align with the research objectives and are appropriate for capturing the trends in subreddits</a:t>
            </a:r>
            <a:endParaRPr sz="1300"/>
          </a:p>
          <a:p>
            <a:pPr indent="0" lvl="0" marL="457200" rtl="0" algn="l">
              <a:lnSpc>
                <a:spcPct val="115000"/>
              </a:lnSpc>
              <a:spcBef>
                <a:spcPts val="0"/>
              </a:spcBef>
              <a:spcAft>
                <a:spcPts val="0"/>
              </a:spcAft>
              <a:buNone/>
            </a:pPr>
            <a:r>
              <a:rPr lang="en-US" sz="1300"/>
              <a:t>Establish instrument reliability: Test the reliability of measurement tools by using established reliability measures such as inter-rater reliability to ensure that the instrumentation provides consistent  measurements over time</a:t>
            </a:r>
            <a:endParaRPr sz="1300"/>
          </a:p>
          <a:p>
            <a:pPr indent="0" lvl="0" marL="457200" rtl="0" algn="l">
              <a:lnSpc>
                <a:spcPct val="115000"/>
              </a:lnSpc>
              <a:spcBef>
                <a:spcPts val="0"/>
              </a:spcBef>
              <a:spcAft>
                <a:spcPts val="0"/>
              </a:spcAft>
              <a:buNone/>
            </a:pPr>
            <a:r>
              <a:rPr lang="en-US" sz="1300"/>
              <a:t>Mitigate measurement biases: Use statistical technique to normalize data to account for variations and control for the influence of score on the analysis; Randomly sample posts to ensure a representative dataset</a:t>
            </a:r>
            <a:endParaRPr sz="1300"/>
          </a:p>
          <a:p>
            <a:pPr indent="-311150" lvl="0" marL="457200" rtl="0" algn="l">
              <a:lnSpc>
                <a:spcPct val="115000"/>
              </a:lnSpc>
              <a:spcBef>
                <a:spcPts val="0"/>
              </a:spcBef>
              <a:spcAft>
                <a:spcPts val="0"/>
              </a:spcAft>
              <a:buSzPts val="1300"/>
              <a:buChar char="●"/>
            </a:pPr>
            <a:r>
              <a:rPr lang="en-US" sz="1300"/>
              <a:t>Assess model fit and residuals: Evaluate the model fit and residuals to ensure that the statistical model captures the relationship between the variables. Assess the goodness of fit measures to see if the model explains the variance in the outcome variable. Additionally, examine the residuals to check for any systematic patterns or outliers that may indicate model misspecification.</a:t>
            </a:r>
            <a:endParaRPr sz="1300"/>
          </a:p>
          <a:p>
            <a:pPr indent="0" lvl="0" marL="457200" rtl="0" algn="l">
              <a:lnSpc>
                <a:spcPct val="115000"/>
              </a:lnSpc>
              <a:spcBef>
                <a:spcPts val="0"/>
              </a:spcBef>
              <a:spcAft>
                <a:spcPts val="0"/>
              </a:spcAft>
              <a:buNone/>
            </a:pPr>
            <a:r>
              <a:rPr lang="en-US" sz="1300"/>
              <a:t>Control for relevant covariates:Covariates are additional variables that may independently influence both the predictor variable (COVID) and the outcome variable (subreddit usage trends). For example, demographic factors, such as age, gender, or geographic location, may be associated with both COVID-related impacts and subreddit usage trends</a:t>
            </a:r>
            <a:endParaRPr sz="1300"/>
          </a:p>
          <a:p>
            <a:pPr indent="0" lvl="0" marL="457200" rtl="0" algn="l">
              <a:lnSpc>
                <a:spcPct val="115000"/>
              </a:lnSpc>
              <a:spcBef>
                <a:spcPts val="0"/>
              </a:spcBef>
              <a:spcAft>
                <a:spcPts val="0"/>
              </a:spcAft>
              <a:buNone/>
            </a:pPr>
            <a:r>
              <a:rPr lang="en-US" sz="1300"/>
              <a:t>Check collinearity: Collinearity occurs when two or more independent variables are highly correlated, making it difficult to determine their individual effects on the outcome variable</a:t>
            </a:r>
            <a:endParaRPr sz="1300"/>
          </a:p>
        </p:txBody>
      </p:sp>
      <p:sp>
        <p:nvSpPr>
          <p:cNvPr id="300" name="Google Shape;300;g2a34d2d5efa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2c699d42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307" name="Google Shape;307;g2a2c699d420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601d907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US" sz="1400"/>
              <a:t>Post length increased after covid, hitting an all time high after covid </a:t>
            </a:r>
            <a:endParaRPr sz="1400"/>
          </a:p>
          <a:p>
            <a:pPr indent="0" lvl="0" marL="457200" rtl="0" algn="l">
              <a:lnSpc>
                <a:spcPct val="115000"/>
              </a:lnSpc>
              <a:spcBef>
                <a:spcPts val="0"/>
              </a:spcBef>
              <a:spcAft>
                <a:spcPts val="0"/>
              </a:spcAft>
              <a:buNone/>
            </a:pPr>
            <a:r>
              <a:rPr lang="en-US" sz="1400"/>
              <a:t>upvote ratio peak all time low in 2020 after covid</a:t>
            </a:r>
            <a:endParaRPr sz="1400"/>
          </a:p>
        </p:txBody>
      </p:sp>
      <p:sp>
        <p:nvSpPr>
          <p:cNvPr id="314" name="Google Shape;314;g29601d9077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34d2d5ef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US" sz="1400">
                <a:solidFill>
                  <a:schemeClr val="dk1"/>
                </a:solidFill>
              </a:rPr>
              <a:t>Post length increased after covid </a:t>
            </a:r>
            <a:endParaRPr sz="14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US" sz="1400">
                <a:solidFill>
                  <a:schemeClr val="dk1"/>
                </a:solidFill>
              </a:rPr>
              <a:t>upvote ratio peak all low in after covid</a:t>
            </a:r>
            <a:endParaRPr sz="1400">
              <a:solidFill>
                <a:schemeClr val="dk1"/>
              </a:solidFill>
            </a:endParaRPr>
          </a:p>
          <a:p>
            <a:pPr indent="0" lvl="0" marL="457200" rtl="0" algn="l">
              <a:lnSpc>
                <a:spcPct val="115000"/>
              </a:lnSpc>
              <a:spcBef>
                <a:spcPts val="0"/>
              </a:spcBef>
              <a:spcAft>
                <a:spcPts val="0"/>
              </a:spcAft>
              <a:buNone/>
            </a:pPr>
            <a:r>
              <a:t/>
            </a:r>
            <a:endParaRPr sz="1300"/>
          </a:p>
        </p:txBody>
      </p:sp>
      <p:sp>
        <p:nvSpPr>
          <p:cNvPr id="324" name="Google Shape;324;g2a34d2d5efa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1e3bca5a8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p>
        </p:txBody>
      </p:sp>
      <p:sp>
        <p:nvSpPr>
          <p:cNvPr id="334" name="Google Shape;334;g2a1e3bca5a8_0_5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a1e3bca5a8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p>
        </p:txBody>
      </p:sp>
      <p:sp>
        <p:nvSpPr>
          <p:cNvPr id="351" name="Google Shape;351;g2a1e3bca5a8_0_5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32d7e43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US" sz="1400"/>
              <a:t>general arima model analysis with post length</a:t>
            </a:r>
            <a:endParaRPr sz="1400"/>
          </a:p>
          <a:p>
            <a:pPr indent="-317500" lvl="0" marL="457200" rtl="0" algn="l">
              <a:lnSpc>
                <a:spcPct val="115000"/>
              </a:lnSpc>
              <a:spcBef>
                <a:spcPts val="0"/>
              </a:spcBef>
              <a:spcAft>
                <a:spcPts val="0"/>
              </a:spcAft>
              <a:buSzPts val="1400"/>
              <a:buChar char="●"/>
            </a:pPr>
            <a:r>
              <a:rPr lang="en-US" sz="1400"/>
              <a:t>forecasting prediction line with 95% confidence interval shows post length slightly increased than pre covid</a:t>
            </a:r>
            <a:endParaRPr sz="1400"/>
          </a:p>
          <a:p>
            <a:pPr indent="-317500" lvl="0" marL="457200" rtl="0" algn="l">
              <a:lnSpc>
                <a:spcPct val="115000"/>
              </a:lnSpc>
              <a:spcBef>
                <a:spcPts val="0"/>
              </a:spcBef>
              <a:spcAft>
                <a:spcPts val="0"/>
              </a:spcAft>
              <a:buSzPts val="1400"/>
              <a:buChar char="●"/>
            </a:pPr>
            <a:r>
              <a:t/>
            </a:r>
            <a:endParaRPr sz="1400"/>
          </a:p>
        </p:txBody>
      </p:sp>
      <p:sp>
        <p:nvSpPr>
          <p:cNvPr id="358" name="Google Shape;358;g2a32d7e432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a350722d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367" name="Google Shape;367;g2a350722d09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a34d2d5ef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222222"/>
              </a:buClr>
              <a:buSzPts val="1350"/>
              <a:buFont typeface="Roboto"/>
              <a:buChar char="●"/>
            </a:pPr>
            <a:r>
              <a:t/>
            </a:r>
            <a:endParaRPr sz="1350">
              <a:solidFill>
                <a:srgbClr val="222222"/>
              </a:solidFill>
              <a:latin typeface="Roboto"/>
              <a:ea typeface="Roboto"/>
              <a:cs typeface="Roboto"/>
              <a:sym typeface="Roboto"/>
            </a:endParaRPr>
          </a:p>
        </p:txBody>
      </p:sp>
      <p:sp>
        <p:nvSpPr>
          <p:cNvPr id="379" name="Google Shape;379;g2a34d2d5efa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266d5d8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b="1" lang="en-US" sz="1200">
                <a:solidFill>
                  <a:srgbClr val="222222"/>
                </a:solidFill>
                <a:highlight>
                  <a:srgbClr val="FFFFFF"/>
                </a:highlight>
              </a:rPr>
              <a:t>Does covid affect post trends from mental illness related subreddits?</a:t>
            </a:r>
            <a:endParaRPr b="1" sz="1200">
              <a:solidFill>
                <a:srgbClr val="222222"/>
              </a:solidFill>
            </a:endParaRPr>
          </a:p>
          <a:p>
            <a:pPr indent="-311150" lvl="0" marL="457200" rtl="0" algn="l">
              <a:lnSpc>
                <a:spcPct val="115000"/>
              </a:lnSpc>
              <a:spcBef>
                <a:spcPts val="0"/>
              </a:spcBef>
              <a:spcAft>
                <a:spcPts val="0"/>
              </a:spcAft>
              <a:buClr>
                <a:schemeClr val="dk1"/>
              </a:buClr>
              <a:buSzPts val="1300"/>
              <a:buChar char="●"/>
            </a:pPr>
            <a:r>
              <a:rPr b="1" lang="en-US" sz="1200">
                <a:solidFill>
                  <a:srgbClr val="222222"/>
                </a:solidFill>
                <a:highlight>
                  <a:srgbClr val="FFFFFF"/>
                </a:highlight>
              </a:rPr>
              <a:t>Mental health-related subreddits exhibit a shift in post trends as well as the number of engagements based on post texts, number of comments and upvote ratios, between periods pre-covid, mid-covid, and post-covid</a:t>
            </a:r>
            <a:endParaRPr sz="1300"/>
          </a:p>
        </p:txBody>
      </p:sp>
      <p:sp>
        <p:nvSpPr>
          <p:cNvPr id="88" name="Google Shape;88;g2a266d5d820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a350722d0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t/>
            </a:r>
            <a:endParaRPr sz="1300"/>
          </a:p>
        </p:txBody>
      </p:sp>
      <p:sp>
        <p:nvSpPr>
          <p:cNvPr id="386" name="Google Shape;386;g2a350722d09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bcbf8b2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to control </a:t>
            </a:r>
            <a:r>
              <a:rPr lang="en-US" sz="1300"/>
              <a:t>multiple</a:t>
            </a:r>
            <a:r>
              <a:rPr lang="en-US" sz="1300"/>
              <a:t> </a:t>
            </a:r>
            <a:r>
              <a:rPr lang="en-US" sz="1300"/>
              <a:t>comparison</a:t>
            </a:r>
            <a:endParaRPr sz="1300"/>
          </a:p>
        </p:txBody>
      </p:sp>
      <p:sp>
        <p:nvSpPr>
          <p:cNvPr id="393" name="Google Shape;393;g29bcbf8b28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350722d09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to control multiple comparison</a:t>
            </a:r>
            <a:endParaRPr sz="1300"/>
          </a:p>
        </p:txBody>
      </p:sp>
      <p:sp>
        <p:nvSpPr>
          <p:cNvPr id="400" name="Google Shape;400;g2a350722d09_1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bcbf8b28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US" sz="1300"/>
              <a:t>the only covariate we can control is time variables</a:t>
            </a:r>
            <a:endParaRPr sz="1300"/>
          </a:p>
        </p:txBody>
      </p:sp>
      <p:sp>
        <p:nvSpPr>
          <p:cNvPr id="408" name="Google Shape;408;g29bcbf8b289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a32d7e43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a32d7e432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350722d0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2a350722d09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266d5d82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b="1" lang="en-US" sz="1200">
                <a:solidFill>
                  <a:srgbClr val="222222"/>
                </a:solidFill>
                <a:highlight>
                  <a:srgbClr val="FFFFFF"/>
                </a:highlight>
              </a:rPr>
              <a:t>Does covid affect post trends from mental illness related subreddits?</a:t>
            </a:r>
            <a:endParaRPr b="1" sz="1200">
              <a:solidFill>
                <a:srgbClr val="222222"/>
              </a:solidFill>
            </a:endParaRPr>
          </a:p>
          <a:p>
            <a:pPr indent="-311150" lvl="0" marL="457200" rtl="0" algn="l">
              <a:lnSpc>
                <a:spcPct val="115000"/>
              </a:lnSpc>
              <a:spcBef>
                <a:spcPts val="0"/>
              </a:spcBef>
              <a:spcAft>
                <a:spcPts val="0"/>
              </a:spcAft>
              <a:buClr>
                <a:schemeClr val="dk1"/>
              </a:buClr>
              <a:buSzPts val="1300"/>
              <a:buChar char="●"/>
            </a:pPr>
            <a:r>
              <a:rPr b="1" lang="en-US" sz="1200">
                <a:solidFill>
                  <a:srgbClr val="222222"/>
                </a:solidFill>
                <a:highlight>
                  <a:srgbClr val="FFFFFF"/>
                </a:highlight>
              </a:rPr>
              <a:t>Mental health-related subreddits exhibit a shift in post trends as well as the number of engagements based on post texts, number of comments and upvote ratios, between periods pre-covid, mid-covid, and post-covid</a:t>
            </a:r>
            <a:endParaRPr sz="1300"/>
          </a:p>
        </p:txBody>
      </p:sp>
      <p:sp>
        <p:nvSpPr>
          <p:cNvPr id="95" name="Google Shape;95;g2a266d5d820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1e3bca5a8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BDC1C6"/>
                </a:solidFill>
                <a:highlight>
                  <a:srgbClr val="202124"/>
                </a:highlight>
                <a:latin typeface="Roboto"/>
                <a:ea typeface="Roboto"/>
                <a:cs typeface="Roboto"/>
                <a:sym typeface="Roboto"/>
              </a:rPr>
              <a:t>Schizophrenia</a:t>
            </a:r>
            <a:endParaRPr sz="1500">
              <a:solidFill>
                <a:srgbClr val="E2EEFF"/>
              </a:solidFill>
              <a:highlight>
                <a:schemeClr val="dk1"/>
              </a:highlight>
              <a:latin typeface="Roboto"/>
              <a:ea typeface="Roboto"/>
              <a:cs typeface="Roboto"/>
              <a:sym typeface="Roboto"/>
            </a:endParaRPr>
          </a:p>
        </p:txBody>
      </p:sp>
      <p:sp>
        <p:nvSpPr>
          <p:cNvPr id="102" name="Google Shape;102;g2a1e3bca5a8_0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1e3bca5a8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BDC1C6"/>
                </a:solidFill>
                <a:highlight>
                  <a:srgbClr val="202124"/>
                </a:highlight>
                <a:latin typeface="Roboto"/>
                <a:ea typeface="Roboto"/>
                <a:cs typeface="Roboto"/>
                <a:sym typeface="Roboto"/>
              </a:rPr>
              <a:t>Schizophrenia</a:t>
            </a:r>
            <a:endParaRPr sz="1500">
              <a:solidFill>
                <a:srgbClr val="E2EEFF"/>
              </a:solidFill>
              <a:highlight>
                <a:schemeClr val="dk1"/>
              </a:highlight>
              <a:latin typeface="Roboto"/>
              <a:ea typeface="Roboto"/>
              <a:cs typeface="Roboto"/>
              <a:sym typeface="Roboto"/>
            </a:endParaRPr>
          </a:p>
        </p:txBody>
      </p:sp>
      <p:sp>
        <p:nvSpPr>
          <p:cNvPr id="109" name="Google Shape;109;g2a1e3bca5a8_0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1e3bca5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118" name="Google Shape;118;g2a1e3bca5a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1e3bca5a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US">
                <a:solidFill>
                  <a:schemeClr val="dk1"/>
                </a:solidFill>
              </a:rPr>
              <a:t>All reddit users post/comment on mental health-related subreddits at any given 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We want to generalize reddit user’s behavior within mental health related subreddits</a:t>
            </a:r>
            <a:endParaRPr sz="1300"/>
          </a:p>
        </p:txBody>
      </p:sp>
      <p:sp>
        <p:nvSpPr>
          <p:cNvPr id="125" name="Google Shape;125;g2a1e3bca5a8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896808"/>
            <a:ext cx="1081625" cy="1499896"/>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4457271"/>
            <a:ext cx="1081625" cy="1499896"/>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3756618"/>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585234"/>
            <a:ext cx="5783400" cy="1943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4065933"/>
            <a:ext cx="5783400" cy="1212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6769100"/>
            <a:ext cx="91437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536600"/>
            <a:ext cx="8368200" cy="2051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3892600"/>
            <a:ext cx="8368200" cy="1428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3"/>
          <p:cNvSpPr txBox="1"/>
          <p:nvPr>
            <p:ph type="title"/>
          </p:nvPr>
        </p:nvSpPr>
        <p:spPr>
          <a:xfrm>
            <a:off x="1561630" y="141112"/>
            <a:ext cx="7407300" cy="940800"/>
          </a:xfrm>
          <a:prstGeom prst="rect">
            <a:avLst/>
          </a:prstGeom>
          <a:noFill/>
          <a:ln>
            <a:noFill/>
          </a:ln>
        </p:spPr>
        <p:txBody>
          <a:bodyPr anchorCtr="0" anchor="t" bIns="45700" lIns="91425" spcFirstLastPara="1" rIns="91425" wrap="square" tIns="45700">
            <a:normAutofit/>
          </a:bodyPr>
          <a:lstStyle>
            <a:lvl1pPr lvl="0" marR="0" rtl="0" algn="ctr">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p:txBody>
      </p:sp>
      <p:sp>
        <p:nvSpPr>
          <p:cNvPr id="61" name="Google Shape;61;p13"/>
          <p:cNvSpPr txBox="1"/>
          <p:nvPr>
            <p:ph idx="1" type="body"/>
          </p:nvPr>
        </p:nvSpPr>
        <p:spPr>
          <a:xfrm>
            <a:off x="457200" y="1472037"/>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62" name="Google Shape;62;p1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1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rmAutofit lnSpcReduction="10000"/>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3756618"/>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2353267"/>
            <a:ext cx="8222100" cy="12099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680378"/>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610700"/>
            <a:ext cx="8368200" cy="914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986432"/>
            <a:ext cx="8368200" cy="410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680378"/>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610700"/>
            <a:ext cx="8368200" cy="914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986433"/>
            <a:ext cx="3999900" cy="410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986433"/>
            <a:ext cx="3999900" cy="410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610700"/>
            <a:ext cx="8368200" cy="914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883036"/>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2125367"/>
            <a:ext cx="2808000" cy="3574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701800"/>
            <a:ext cx="56187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100"/>
            <a:ext cx="45720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5994004"/>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612100"/>
            <a:ext cx="4045200" cy="20085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3692001"/>
            <a:ext cx="4045200" cy="1794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965600"/>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5644967"/>
            <a:ext cx="5998800" cy="798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610700"/>
            <a:ext cx="8368200" cy="914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986432"/>
            <a:ext cx="8368200" cy="410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comments" Target="../comments/commen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5.png"/><Relationship Id="rId9"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comments" Target="../comments/comment3.xml"/><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2.png"/><Relationship Id="rId9"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6.png"/><Relationship Id="rId8"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comments" Target="../comments/commen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ctrTitle"/>
          </p:nvPr>
        </p:nvSpPr>
        <p:spPr>
          <a:xfrm>
            <a:off x="1497725" y="1642250"/>
            <a:ext cx="6109200" cy="19431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chemeClr val="lt1"/>
              </a:buClr>
              <a:buSzPts val="3600"/>
              <a:buFont typeface="Arial"/>
              <a:buNone/>
            </a:pPr>
            <a:r>
              <a:rPr b="1" lang="en-US" sz="4200"/>
              <a:t>Does COVID have an effect on social media activities related to mental illness?</a:t>
            </a:r>
            <a:endParaRPr b="1" sz="4600"/>
          </a:p>
        </p:txBody>
      </p:sp>
      <p:sp>
        <p:nvSpPr>
          <p:cNvPr id="70" name="Google Shape;70;p14"/>
          <p:cNvSpPr txBox="1"/>
          <p:nvPr>
            <p:ph idx="1" type="subTitle"/>
          </p:nvPr>
        </p:nvSpPr>
        <p:spPr>
          <a:xfrm>
            <a:off x="1660627" y="3952958"/>
            <a:ext cx="5783400" cy="1212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Anh Nguyen, Hanna Song</a:t>
            </a:r>
            <a:endParaRPr/>
          </a:p>
        </p:txBody>
      </p:sp>
      <p:pic>
        <p:nvPicPr>
          <p:cNvPr id="71" name="Google Shape;71;p14"/>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5000">
                <a:solidFill>
                  <a:schemeClr val="dk1"/>
                </a:solidFill>
              </a:rPr>
              <a:t>Accessible Population</a:t>
            </a:r>
            <a:endParaRPr b="1" sz="5000">
              <a:solidFill>
                <a:schemeClr val="dk1"/>
              </a:solidFill>
            </a:endParaRPr>
          </a:p>
        </p:txBody>
      </p:sp>
      <p:sp>
        <p:nvSpPr>
          <p:cNvPr id="135" name="Google Shape;135;p23"/>
          <p:cNvSpPr txBox="1"/>
          <p:nvPr>
            <p:ph idx="1" type="body"/>
          </p:nvPr>
        </p:nvSpPr>
        <p:spPr>
          <a:xfrm>
            <a:off x="651000" y="2024750"/>
            <a:ext cx="7842000" cy="4218300"/>
          </a:xfrm>
          <a:prstGeom prst="rect">
            <a:avLst/>
          </a:prstGeom>
          <a:noFill/>
          <a:ln>
            <a:noFill/>
          </a:ln>
        </p:spPr>
        <p:txBody>
          <a:bodyPr anchorCtr="0" anchor="t" bIns="45700" lIns="91425" spcFirstLastPara="1" rIns="91425" wrap="square" tIns="45700">
            <a:normAutofit fontScale="92500" lnSpcReduction="10000"/>
          </a:bodyPr>
          <a:lstStyle/>
          <a:p>
            <a:pPr indent="-393065" lvl="0" marL="457200" rtl="0" algn="l">
              <a:spcBef>
                <a:spcPts val="0"/>
              </a:spcBef>
              <a:spcAft>
                <a:spcPts val="0"/>
              </a:spcAft>
              <a:buSzPct val="100000"/>
              <a:buChar char="●"/>
            </a:pPr>
            <a:r>
              <a:rPr lang="en-US" sz="2800"/>
              <a:t>Monthly top posts on mental illness related subreddits from two time intervals of 2018 - Jan, 2020 to Feb, 2020 - 2023</a:t>
            </a:r>
            <a:endParaRPr sz="2800"/>
          </a:p>
          <a:p>
            <a:pPr indent="-393065" lvl="1" marL="914400" rtl="0" algn="l">
              <a:spcBef>
                <a:spcPts val="0"/>
              </a:spcBef>
              <a:spcAft>
                <a:spcPts val="0"/>
              </a:spcAft>
              <a:buSzPct val="124444"/>
              <a:buChar char="○"/>
            </a:pPr>
            <a:r>
              <a:rPr lang="en-US" sz="2250"/>
              <a:t>S</a:t>
            </a:r>
            <a:r>
              <a:rPr lang="en-US" sz="2250"/>
              <a:t>ubreddits: Depression, anxiety, adhd, bipolar, ptsd, Schizophrenia, Eating Disorders, Brain Fog, SuicideWatch</a:t>
            </a:r>
            <a:r>
              <a:rPr lang="en-US" sz="2300"/>
              <a:t> </a:t>
            </a:r>
            <a:endParaRPr sz="2800"/>
          </a:p>
          <a:p>
            <a:pPr indent="-393065" lvl="0" marL="457200" rtl="0" algn="l">
              <a:spcBef>
                <a:spcPts val="0"/>
              </a:spcBef>
              <a:spcAft>
                <a:spcPts val="0"/>
              </a:spcAft>
              <a:buSzPct val="100000"/>
              <a:buChar char="●"/>
            </a:pPr>
            <a:r>
              <a:rPr lang="en-US" sz="2800"/>
              <a:t>How to get access: </a:t>
            </a:r>
            <a:endParaRPr sz="2800"/>
          </a:p>
          <a:p>
            <a:pPr indent="-393065" lvl="1" marL="914400" rtl="0" algn="l">
              <a:spcBef>
                <a:spcPts val="0"/>
              </a:spcBef>
              <a:spcAft>
                <a:spcPts val="0"/>
              </a:spcAft>
              <a:buSzPct val="100000"/>
              <a:buChar char="○"/>
            </a:pPr>
            <a:r>
              <a:rPr lang="en-US" sz="2800"/>
              <a:t>Use reddit API to collect data directly from the site as Reddit is a public website</a:t>
            </a:r>
            <a:endParaRPr sz="2800"/>
          </a:p>
          <a:p>
            <a:pPr indent="-393065" lvl="1" marL="914400" rtl="0" algn="l">
              <a:spcBef>
                <a:spcPts val="0"/>
              </a:spcBef>
              <a:spcAft>
                <a:spcPts val="0"/>
              </a:spcAft>
              <a:buSzPct val="100000"/>
              <a:buChar char="○"/>
            </a:pPr>
            <a:r>
              <a:rPr lang="en-US" sz="2800"/>
              <a:t>Legal as long as we respect regulations such as the GDPR and the CCPA</a:t>
            </a:r>
            <a:endParaRPr sz="2800"/>
          </a:p>
        </p:txBody>
      </p:sp>
      <p:pic>
        <p:nvPicPr>
          <p:cNvPr id="136" name="Google Shape;136;p23"/>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5000">
                <a:solidFill>
                  <a:schemeClr val="dk1"/>
                </a:solidFill>
              </a:rPr>
              <a:t>Sampling Frame</a:t>
            </a:r>
            <a:endParaRPr b="1" sz="5000">
              <a:solidFill>
                <a:schemeClr val="dk1"/>
              </a:solidFill>
            </a:endParaRPr>
          </a:p>
        </p:txBody>
      </p:sp>
      <p:sp>
        <p:nvSpPr>
          <p:cNvPr id="142" name="Google Shape;142;p24"/>
          <p:cNvSpPr txBox="1"/>
          <p:nvPr>
            <p:ph idx="1" type="body"/>
          </p:nvPr>
        </p:nvSpPr>
        <p:spPr>
          <a:xfrm>
            <a:off x="651000" y="1721075"/>
            <a:ext cx="7842000" cy="4690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393065" lvl="0" marL="457200" rtl="0" algn="l">
              <a:spcBef>
                <a:spcPts val="0"/>
              </a:spcBef>
              <a:spcAft>
                <a:spcPts val="0"/>
              </a:spcAft>
              <a:buSzPct val="100000"/>
              <a:buChar char="●"/>
            </a:pPr>
            <a:r>
              <a:rPr b="1" lang="en-US" sz="2800"/>
              <a:t>Sampling frame</a:t>
            </a:r>
            <a:r>
              <a:rPr lang="en-US" sz="2800"/>
              <a:t>:</a:t>
            </a:r>
            <a:endParaRPr sz="2800"/>
          </a:p>
          <a:p>
            <a:pPr indent="-393065" lvl="1" marL="914400" rtl="0" algn="l">
              <a:spcBef>
                <a:spcPts val="0"/>
              </a:spcBef>
              <a:spcAft>
                <a:spcPts val="0"/>
              </a:spcAft>
              <a:buSzPct val="100000"/>
              <a:buChar char="○"/>
            </a:pPr>
            <a:r>
              <a:rPr lang="en-US" sz="2800"/>
              <a:t>Post engagement: total comments, score, and upvoted ratio</a:t>
            </a:r>
            <a:endParaRPr sz="2800"/>
          </a:p>
          <a:p>
            <a:pPr indent="-393065" lvl="1" marL="914400" rtl="0" algn="l">
              <a:spcBef>
                <a:spcPts val="0"/>
              </a:spcBef>
              <a:spcAft>
                <a:spcPts val="0"/>
              </a:spcAft>
              <a:buSzPct val="100000"/>
              <a:buChar char="○"/>
            </a:pPr>
            <a:r>
              <a:rPr lang="en-US" sz="2800"/>
              <a:t>Post trends: post length (in the future: topic modelling)</a:t>
            </a:r>
            <a:endParaRPr sz="2800"/>
          </a:p>
          <a:p>
            <a:pPr indent="-393065" lvl="0" marL="457200" rtl="0" algn="l">
              <a:spcBef>
                <a:spcPts val="0"/>
              </a:spcBef>
              <a:spcAft>
                <a:spcPts val="0"/>
              </a:spcAft>
              <a:buSzPct val="100000"/>
              <a:buChar char="●"/>
            </a:pPr>
            <a:r>
              <a:rPr b="1" lang="en-US" sz="2800"/>
              <a:t>Sample</a:t>
            </a:r>
            <a:r>
              <a:rPr lang="en-US" sz="2800"/>
              <a:t>:</a:t>
            </a:r>
            <a:r>
              <a:rPr b="1" lang="en-US" sz="2800"/>
              <a:t> </a:t>
            </a:r>
            <a:r>
              <a:rPr lang="en-US" sz="2800"/>
              <a:t>t</a:t>
            </a:r>
            <a:r>
              <a:rPr lang="en-US" sz="2800"/>
              <a:t>op posts from 9 mental health related subreddits from two time frames</a:t>
            </a:r>
            <a:endParaRPr sz="2800"/>
          </a:p>
          <a:p>
            <a:pPr indent="-393065" lvl="0" marL="457200" rtl="0" algn="l">
              <a:spcBef>
                <a:spcPts val="0"/>
              </a:spcBef>
              <a:spcAft>
                <a:spcPts val="0"/>
              </a:spcAft>
              <a:buSzPct val="100000"/>
              <a:buChar char="●"/>
            </a:pPr>
            <a:r>
              <a:rPr b="1" lang="en-US" sz="2800"/>
              <a:t>Level of replication</a:t>
            </a:r>
            <a:r>
              <a:rPr lang="en-US" sz="2800"/>
              <a:t>: applying the same NLP classification process and Time series analysis on 9 subreddit dataset separately</a:t>
            </a:r>
            <a:endParaRPr sz="2800"/>
          </a:p>
          <a:p>
            <a:pPr indent="-393065" lvl="1" marL="914400" rtl="0" algn="l">
              <a:spcBef>
                <a:spcPts val="0"/>
              </a:spcBef>
              <a:spcAft>
                <a:spcPts val="0"/>
              </a:spcAft>
              <a:buSzPct val="100000"/>
              <a:buChar char="○"/>
            </a:pPr>
            <a:r>
              <a:rPr lang="en-US" sz="2800"/>
              <a:t>find similarities on our subgroups</a:t>
            </a:r>
            <a:endParaRPr sz="2800"/>
          </a:p>
        </p:txBody>
      </p:sp>
      <p:pic>
        <p:nvPicPr>
          <p:cNvPr id="143" name="Google Shape;143;p24"/>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5000">
                <a:solidFill>
                  <a:schemeClr val="dk1"/>
                </a:solidFill>
              </a:rPr>
              <a:t>Sample Size</a:t>
            </a:r>
            <a:endParaRPr b="1" sz="5000">
              <a:solidFill>
                <a:schemeClr val="dk1"/>
              </a:solidFill>
            </a:endParaRPr>
          </a:p>
        </p:txBody>
      </p:sp>
      <p:sp>
        <p:nvSpPr>
          <p:cNvPr id="149" name="Google Shape;149;p25"/>
          <p:cNvSpPr txBox="1"/>
          <p:nvPr>
            <p:ph idx="1" type="body"/>
          </p:nvPr>
        </p:nvSpPr>
        <p:spPr>
          <a:xfrm>
            <a:off x="651000" y="1815725"/>
            <a:ext cx="7770300" cy="44274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b="1" lang="en-US" sz="2800"/>
              <a:t>Sample size</a:t>
            </a:r>
            <a:r>
              <a:rPr lang="en-US" sz="2800"/>
              <a:t>: </a:t>
            </a:r>
            <a:endParaRPr sz="2800"/>
          </a:p>
          <a:p>
            <a:pPr indent="-406400" lvl="1" marL="914400" rtl="0" algn="l">
              <a:spcBef>
                <a:spcPts val="0"/>
              </a:spcBef>
              <a:spcAft>
                <a:spcPts val="0"/>
              </a:spcAft>
              <a:buSzPts val="2800"/>
              <a:buChar char="○"/>
            </a:pPr>
            <a:r>
              <a:rPr lang="en-US" sz="2800"/>
              <a:t>Monthly top posts on mental-health related subreddits from 2018 - 2022</a:t>
            </a:r>
            <a:endParaRPr sz="2800"/>
          </a:p>
          <a:p>
            <a:pPr indent="-406400" lvl="1" marL="914400" rtl="0" algn="l">
              <a:spcBef>
                <a:spcPts val="0"/>
              </a:spcBef>
              <a:spcAft>
                <a:spcPts val="0"/>
              </a:spcAft>
              <a:buSzPts val="2800"/>
              <a:buChar char="○"/>
            </a:pPr>
            <a:r>
              <a:rPr lang="en-US" sz="2800"/>
              <a:t>Total </a:t>
            </a:r>
            <a:r>
              <a:rPr i="1" lang="en-US" sz="2800"/>
              <a:t>7077</a:t>
            </a:r>
            <a:r>
              <a:rPr lang="en-US" sz="2800"/>
              <a:t> </a:t>
            </a:r>
            <a:r>
              <a:rPr lang="en-US" sz="2800"/>
              <a:t>data points</a:t>
            </a:r>
            <a:endParaRPr sz="2800"/>
          </a:p>
          <a:p>
            <a:pPr indent="-406400" lvl="0" marL="457200" rtl="0" algn="l">
              <a:spcBef>
                <a:spcPts val="0"/>
              </a:spcBef>
              <a:spcAft>
                <a:spcPts val="0"/>
              </a:spcAft>
              <a:buSzPts val="2800"/>
              <a:buChar char="●"/>
            </a:pPr>
            <a:r>
              <a:rPr b="1" lang="en-US" sz="2800"/>
              <a:t>Sampling bias</a:t>
            </a:r>
            <a:r>
              <a:rPr lang="en-US" sz="2800"/>
              <a:t>: only some specific mental health-related subreddits are scraped → not a representative of all reddit users with mental health disorders</a:t>
            </a:r>
            <a:endParaRPr sz="2800"/>
          </a:p>
        </p:txBody>
      </p:sp>
      <p:pic>
        <p:nvPicPr>
          <p:cNvPr id="150" name="Google Shape;150;p25"/>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628825" y="451145"/>
            <a:ext cx="7407300" cy="1327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960">
                <a:solidFill>
                  <a:schemeClr val="dk1"/>
                </a:solidFill>
              </a:rPr>
              <a:t>Threats to the </a:t>
            </a:r>
            <a:endParaRPr b="1" sz="4960">
              <a:solidFill>
                <a:schemeClr val="dk1"/>
              </a:solidFill>
            </a:endParaRPr>
          </a:p>
          <a:p>
            <a:pPr indent="0" lvl="0" marL="0" rtl="0" algn="ctr">
              <a:spcBef>
                <a:spcPts val="0"/>
              </a:spcBef>
              <a:spcAft>
                <a:spcPts val="0"/>
              </a:spcAft>
              <a:buClr>
                <a:schemeClr val="lt1"/>
              </a:buClr>
              <a:buSzPts val="3960"/>
              <a:buFont typeface="Calibri"/>
              <a:buNone/>
            </a:pPr>
            <a:r>
              <a:rPr b="1" lang="en-US" sz="4960">
                <a:solidFill>
                  <a:schemeClr val="dk1"/>
                </a:solidFill>
              </a:rPr>
              <a:t>External Validity</a:t>
            </a:r>
            <a:endParaRPr b="1" sz="4960">
              <a:solidFill>
                <a:schemeClr val="dk1"/>
              </a:solidFill>
            </a:endParaRPr>
          </a:p>
        </p:txBody>
      </p:sp>
      <p:sp>
        <p:nvSpPr>
          <p:cNvPr id="156" name="Google Shape;156;p26"/>
          <p:cNvSpPr txBox="1"/>
          <p:nvPr>
            <p:ph idx="1" type="body"/>
          </p:nvPr>
        </p:nvSpPr>
        <p:spPr>
          <a:xfrm>
            <a:off x="651000" y="2305950"/>
            <a:ext cx="7842000" cy="4370100"/>
          </a:xfrm>
          <a:prstGeom prst="rect">
            <a:avLst/>
          </a:prstGeom>
          <a:noFill/>
          <a:ln>
            <a:noFill/>
          </a:ln>
        </p:spPr>
        <p:txBody>
          <a:bodyPr anchorCtr="0" anchor="t" bIns="45700" lIns="91425" spcFirstLastPara="1" rIns="91425" wrap="square" tIns="45700">
            <a:normAutofit/>
          </a:bodyPr>
          <a:lstStyle/>
          <a:p>
            <a:pPr indent="-373380" lvl="0" marL="457200" rtl="0" algn="l">
              <a:lnSpc>
                <a:spcPct val="105000"/>
              </a:lnSpc>
              <a:spcBef>
                <a:spcPts val="0"/>
              </a:spcBef>
              <a:spcAft>
                <a:spcPts val="0"/>
              </a:spcAft>
              <a:buSzPts val="2280"/>
              <a:buChar char="●"/>
            </a:pPr>
            <a:r>
              <a:rPr b="1" lang="en-US" sz="2280"/>
              <a:t>Units: </a:t>
            </a:r>
            <a:r>
              <a:rPr lang="en-US" sz="2280"/>
              <a:t>Our sample might not be representative of the population since the data is restricted to specific random subreddits</a:t>
            </a:r>
            <a:endParaRPr sz="2280"/>
          </a:p>
          <a:p>
            <a:pPr indent="-373380" lvl="0" marL="457200" rtl="0" algn="l">
              <a:lnSpc>
                <a:spcPct val="105000"/>
              </a:lnSpc>
              <a:spcBef>
                <a:spcPts val="0"/>
              </a:spcBef>
              <a:spcAft>
                <a:spcPts val="0"/>
              </a:spcAft>
              <a:buSzPts val="2280"/>
              <a:buChar char="●"/>
            </a:pPr>
            <a:r>
              <a:rPr b="1" lang="en-US" sz="2280"/>
              <a:t>Place:</a:t>
            </a:r>
            <a:r>
              <a:rPr lang="en-US" sz="2280"/>
              <a:t> Data are collected from only one place - Reddit</a:t>
            </a:r>
            <a:endParaRPr sz="2280"/>
          </a:p>
          <a:p>
            <a:pPr indent="-373380" lvl="1" marL="914400" rtl="0" algn="l">
              <a:lnSpc>
                <a:spcPct val="105000"/>
              </a:lnSpc>
              <a:spcBef>
                <a:spcPts val="0"/>
              </a:spcBef>
              <a:spcAft>
                <a:spcPts val="0"/>
              </a:spcAft>
              <a:buSzPts val="2280"/>
              <a:buChar char="○"/>
            </a:pPr>
            <a:r>
              <a:rPr lang="en-US" sz="2280"/>
              <a:t>Reddit has specific characteristics that allow people to be more straightforward and comfortable expressing their opinions/feelings. People truly get the pros of being anonymous on here</a:t>
            </a:r>
            <a:endParaRPr sz="2280"/>
          </a:p>
          <a:p>
            <a:pPr indent="-373380" lvl="0" marL="457200" rtl="0" algn="l">
              <a:lnSpc>
                <a:spcPct val="105000"/>
              </a:lnSpc>
              <a:spcBef>
                <a:spcPts val="0"/>
              </a:spcBef>
              <a:spcAft>
                <a:spcPts val="0"/>
              </a:spcAft>
              <a:buSzPts val="2280"/>
              <a:buChar char="●"/>
            </a:pPr>
            <a:r>
              <a:rPr b="1" lang="en-US" sz="2280"/>
              <a:t>Time</a:t>
            </a:r>
            <a:r>
              <a:rPr lang="en-US" sz="2280"/>
              <a:t>: Limited to 2 years before and after COVID, which may not be representative of all points in time</a:t>
            </a:r>
            <a:endParaRPr sz="2280"/>
          </a:p>
        </p:txBody>
      </p:sp>
      <p:pic>
        <p:nvPicPr>
          <p:cNvPr id="157" name="Google Shape;157;p26"/>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705025" y="603545"/>
            <a:ext cx="7407300" cy="13275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600">
                <a:solidFill>
                  <a:schemeClr val="dk1"/>
                </a:solidFill>
              </a:rPr>
              <a:t>Sampling Strategy</a:t>
            </a:r>
            <a:endParaRPr b="1" sz="4600">
              <a:solidFill>
                <a:schemeClr val="dk1"/>
              </a:solidFill>
            </a:endParaRPr>
          </a:p>
        </p:txBody>
      </p:sp>
      <p:sp>
        <p:nvSpPr>
          <p:cNvPr id="163" name="Google Shape;163;p27"/>
          <p:cNvSpPr txBox="1"/>
          <p:nvPr>
            <p:ph idx="1" type="body"/>
          </p:nvPr>
        </p:nvSpPr>
        <p:spPr>
          <a:xfrm>
            <a:off x="705025" y="1655375"/>
            <a:ext cx="7960200" cy="4861800"/>
          </a:xfrm>
          <a:prstGeom prst="rect">
            <a:avLst/>
          </a:prstGeom>
          <a:noFill/>
          <a:ln>
            <a:noFill/>
          </a:ln>
        </p:spPr>
        <p:txBody>
          <a:bodyPr anchorCtr="0" anchor="t" bIns="45700" lIns="91425" spcFirstLastPara="1" rIns="91425" wrap="square" tIns="45700">
            <a:normAutofit lnSpcReduction="10000"/>
          </a:bodyPr>
          <a:lstStyle/>
          <a:p>
            <a:pPr indent="-387350" lvl="0" marL="457200" rtl="0" algn="l">
              <a:lnSpc>
                <a:spcPct val="95000"/>
              </a:lnSpc>
              <a:spcBef>
                <a:spcPts val="0"/>
              </a:spcBef>
              <a:spcAft>
                <a:spcPts val="0"/>
              </a:spcAft>
              <a:buSzPts val="2500"/>
              <a:buChar char="●"/>
            </a:pPr>
            <a:r>
              <a:rPr b="1" lang="en-US" sz="2500"/>
              <a:t>Cluster Random Sampling</a:t>
            </a:r>
            <a:endParaRPr b="1" sz="2500"/>
          </a:p>
          <a:p>
            <a:pPr indent="-387350" lvl="1" marL="914400" rtl="0" algn="l">
              <a:lnSpc>
                <a:spcPct val="95000"/>
              </a:lnSpc>
              <a:spcBef>
                <a:spcPts val="0"/>
              </a:spcBef>
              <a:spcAft>
                <a:spcPts val="0"/>
              </a:spcAft>
              <a:buSzPts val="2500"/>
              <a:buChar char="○"/>
            </a:pPr>
            <a:r>
              <a:rPr lang="en-US" sz="2500"/>
              <a:t>Collecting Reddit data in two time intervals (uniformly) from 9 different random mental health related subreddits and combine them together → </a:t>
            </a:r>
            <a:r>
              <a:rPr b="1" lang="en-US" sz="2500"/>
              <a:t>Cluster</a:t>
            </a:r>
            <a:endParaRPr b="1" sz="2500"/>
          </a:p>
          <a:p>
            <a:pPr indent="-387350" lvl="1" marL="914400" rtl="0" algn="l">
              <a:lnSpc>
                <a:spcPct val="95000"/>
              </a:lnSpc>
              <a:spcBef>
                <a:spcPts val="0"/>
              </a:spcBef>
              <a:spcAft>
                <a:spcPts val="0"/>
              </a:spcAft>
              <a:buSzPts val="2500"/>
              <a:buChar char="○"/>
            </a:pPr>
            <a:r>
              <a:rPr lang="en-US" sz="2500"/>
              <a:t>Using this combined sample as a representative of the population to draw a conclusion on the relationship between social media activities and COVID</a:t>
            </a:r>
            <a:endParaRPr sz="2500"/>
          </a:p>
          <a:p>
            <a:pPr indent="-387350" lvl="1" marL="914400" rtl="0" algn="l">
              <a:spcBef>
                <a:spcPts val="0"/>
              </a:spcBef>
              <a:spcAft>
                <a:spcPts val="0"/>
              </a:spcAft>
              <a:buSzPts val="2500"/>
              <a:buChar char="○"/>
            </a:pPr>
            <a:r>
              <a:rPr lang="en-US" sz="2500"/>
              <a:t>Population: All Reddit activities regarding mental health at all points in time</a:t>
            </a:r>
            <a:endParaRPr sz="2500"/>
          </a:p>
          <a:p>
            <a:pPr indent="-387350" lvl="0" marL="457200" rtl="0" algn="l">
              <a:lnSpc>
                <a:spcPct val="95000"/>
              </a:lnSpc>
              <a:spcBef>
                <a:spcPts val="0"/>
              </a:spcBef>
              <a:spcAft>
                <a:spcPts val="0"/>
              </a:spcAft>
              <a:buSzPts val="2500"/>
              <a:buChar char="●"/>
            </a:pPr>
            <a:r>
              <a:rPr b="1" lang="en-US" sz="2500"/>
              <a:t>Purposive Sampling: </a:t>
            </a:r>
            <a:r>
              <a:rPr lang="en-US" sz="2500"/>
              <a:t>Intentionally scrape data from specific mental health subreddits</a:t>
            </a:r>
            <a:endParaRPr sz="2500"/>
          </a:p>
        </p:txBody>
      </p:sp>
      <p:pic>
        <p:nvPicPr>
          <p:cNvPr id="164" name="Google Shape;164;p27"/>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881450" y="780275"/>
            <a:ext cx="71982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Measures for</a:t>
            </a:r>
            <a:r>
              <a:rPr b="1" lang="en-US" sz="4500">
                <a:solidFill>
                  <a:schemeClr val="dk1"/>
                </a:solidFill>
              </a:rPr>
              <a:t> Constructs</a:t>
            </a:r>
            <a:endParaRPr b="1" sz="4500">
              <a:solidFill>
                <a:schemeClr val="dk1"/>
              </a:solidFill>
            </a:endParaRPr>
          </a:p>
        </p:txBody>
      </p:sp>
      <p:pic>
        <p:nvPicPr>
          <p:cNvPr id="170" name="Google Shape;170;p28"/>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171" name="Google Shape;171;p28"/>
          <p:cNvGraphicFramePr/>
          <p:nvPr/>
        </p:nvGraphicFramePr>
        <p:xfrm>
          <a:off x="801400" y="2334800"/>
          <a:ext cx="3000000" cy="3000000"/>
        </p:xfrm>
        <a:graphic>
          <a:graphicData uri="http://schemas.openxmlformats.org/drawingml/2006/table">
            <a:tbl>
              <a:tblPr>
                <a:noFill/>
                <a:tableStyleId>{D81E57A5-A343-4169-94AA-165E9F175552}</a:tableStyleId>
              </a:tblPr>
              <a:tblGrid>
                <a:gridCol w="2595125"/>
                <a:gridCol w="2895350"/>
                <a:gridCol w="2221525"/>
              </a:tblGrid>
              <a:tr h="747875">
                <a:tc>
                  <a:txBody>
                    <a:bodyPr/>
                    <a:lstStyle/>
                    <a:p>
                      <a:pPr indent="0" lvl="0" marL="0" rtl="0" algn="ctr">
                        <a:spcBef>
                          <a:spcPts val="0"/>
                        </a:spcBef>
                        <a:spcAft>
                          <a:spcPts val="0"/>
                        </a:spcAft>
                        <a:buNone/>
                      </a:pPr>
                      <a:r>
                        <a:rPr b="1" lang="en-US" sz="2300">
                          <a:solidFill>
                            <a:schemeClr val="dk1"/>
                          </a:solidFill>
                          <a:latin typeface="Roboto"/>
                          <a:ea typeface="Roboto"/>
                          <a:cs typeface="Roboto"/>
                          <a:sym typeface="Roboto"/>
                        </a:rPr>
                        <a:t>Feature</a:t>
                      </a:r>
                      <a:endParaRPr b="1" sz="2300">
                        <a:solidFill>
                          <a:schemeClr val="dk1"/>
                        </a:solidFill>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2300">
                          <a:solidFill>
                            <a:schemeClr val="dk1"/>
                          </a:solidFill>
                          <a:latin typeface="Roboto"/>
                          <a:ea typeface="Roboto"/>
                          <a:cs typeface="Roboto"/>
                          <a:sym typeface="Roboto"/>
                        </a:rPr>
                        <a:t>Construct</a:t>
                      </a:r>
                      <a:endParaRPr b="1" sz="2300">
                        <a:solidFill>
                          <a:schemeClr val="dk1"/>
                        </a:solidFill>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2300">
                          <a:solidFill>
                            <a:schemeClr val="dk1"/>
                          </a:solidFill>
                          <a:latin typeface="Roboto"/>
                          <a:ea typeface="Roboto"/>
                          <a:cs typeface="Roboto"/>
                          <a:sym typeface="Roboto"/>
                        </a:rPr>
                        <a:t>Scale</a:t>
                      </a:r>
                      <a:endParaRPr b="1" sz="2300">
                        <a:solidFill>
                          <a:schemeClr val="dk1"/>
                        </a:solidFill>
                        <a:latin typeface="Roboto"/>
                        <a:ea typeface="Roboto"/>
                        <a:cs typeface="Roboto"/>
                        <a:sym typeface="Roboto"/>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49050">
                <a:tc>
                  <a:txBody>
                    <a:bodyPr/>
                    <a:lstStyle/>
                    <a:p>
                      <a:pPr indent="0" lvl="0" marL="0" rtl="0" algn="l">
                        <a:spcBef>
                          <a:spcPts val="0"/>
                        </a:spcBef>
                        <a:spcAft>
                          <a:spcPts val="0"/>
                        </a:spcAft>
                        <a:buNone/>
                      </a:pPr>
                      <a:r>
                        <a:rPr b="1" lang="en-US" sz="2300">
                          <a:solidFill>
                            <a:schemeClr val="dk1"/>
                          </a:solidFill>
                          <a:latin typeface="Roboto"/>
                          <a:ea typeface="Roboto"/>
                          <a:cs typeface="Roboto"/>
                          <a:sym typeface="Roboto"/>
                        </a:rPr>
                        <a:t>Time (Created On)</a:t>
                      </a:r>
                      <a:endParaRPr b="1"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COVID-19</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Interval</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3050">
                <a:tc>
                  <a:txBody>
                    <a:bodyPr/>
                    <a:lstStyle/>
                    <a:p>
                      <a:pPr indent="0" lvl="0" marL="0" rtl="0" algn="l">
                        <a:spcBef>
                          <a:spcPts val="0"/>
                        </a:spcBef>
                        <a:spcAft>
                          <a:spcPts val="0"/>
                        </a:spcAft>
                        <a:buNone/>
                      </a:pPr>
                      <a:r>
                        <a:rPr b="1" lang="en-US" sz="2300">
                          <a:solidFill>
                            <a:schemeClr val="dk1"/>
                          </a:solidFill>
                          <a:latin typeface="Roboto"/>
                          <a:ea typeface="Roboto"/>
                          <a:cs typeface="Roboto"/>
                          <a:sym typeface="Roboto"/>
                        </a:rPr>
                        <a:t>Post Length</a:t>
                      </a:r>
                      <a:endParaRPr b="1"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Post Trends</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Ratio</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0500">
                <a:tc>
                  <a:txBody>
                    <a:bodyPr/>
                    <a:lstStyle/>
                    <a:p>
                      <a:pPr indent="0" lvl="0" marL="0" rtl="0" algn="l">
                        <a:spcBef>
                          <a:spcPts val="0"/>
                        </a:spcBef>
                        <a:spcAft>
                          <a:spcPts val="0"/>
                        </a:spcAft>
                        <a:buNone/>
                      </a:pPr>
                      <a:r>
                        <a:rPr b="1" lang="en-US" sz="2300">
                          <a:solidFill>
                            <a:schemeClr val="dk1"/>
                          </a:solidFill>
                          <a:latin typeface="Roboto"/>
                          <a:ea typeface="Roboto"/>
                          <a:cs typeface="Roboto"/>
                          <a:sym typeface="Roboto"/>
                        </a:rPr>
                        <a:t>Total Comments</a:t>
                      </a:r>
                      <a:endParaRPr b="1"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Post Engagement</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Ratio</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78250">
                <a:tc>
                  <a:txBody>
                    <a:bodyPr/>
                    <a:lstStyle/>
                    <a:p>
                      <a:pPr indent="0" lvl="0" marL="0" rtl="0" algn="l">
                        <a:spcBef>
                          <a:spcPts val="0"/>
                        </a:spcBef>
                        <a:spcAft>
                          <a:spcPts val="0"/>
                        </a:spcAft>
                        <a:buNone/>
                      </a:pPr>
                      <a:r>
                        <a:rPr b="1" lang="en-US" sz="2300">
                          <a:solidFill>
                            <a:schemeClr val="dk1"/>
                          </a:solidFill>
                          <a:latin typeface="Roboto"/>
                          <a:ea typeface="Roboto"/>
                          <a:cs typeface="Roboto"/>
                          <a:sym typeface="Roboto"/>
                        </a:rPr>
                        <a:t>Upvote Ratio</a:t>
                      </a:r>
                      <a:endParaRPr b="1"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Post Engagement</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Ratio</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47875">
                <a:tc>
                  <a:txBody>
                    <a:bodyPr/>
                    <a:lstStyle/>
                    <a:p>
                      <a:pPr indent="0" lvl="0" marL="0" rtl="0" algn="l">
                        <a:spcBef>
                          <a:spcPts val="0"/>
                        </a:spcBef>
                        <a:spcAft>
                          <a:spcPts val="0"/>
                        </a:spcAft>
                        <a:buNone/>
                      </a:pPr>
                      <a:r>
                        <a:rPr b="1" lang="en-US" sz="2300">
                          <a:solidFill>
                            <a:schemeClr val="dk1"/>
                          </a:solidFill>
                          <a:latin typeface="Roboto"/>
                          <a:ea typeface="Roboto"/>
                          <a:cs typeface="Roboto"/>
                          <a:sym typeface="Roboto"/>
                        </a:rPr>
                        <a:t>Score</a:t>
                      </a:r>
                      <a:endParaRPr b="1"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Post Engagement</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300">
                          <a:solidFill>
                            <a:schemeClr val="dk1"/>
                          </a:solidFill>
                          <a:latin typeface="Roboto"/>
                          <a:ea typeface="Roboto"/>
                          <a:cs typeface="Roboto"/>
                          <a:sym typeface="Roboto"/>
                        </a:rPr>
                        <a:t>Ratio</a:t>
                      </a:r>
                      <a:endParaRPr sz="23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628830" y="4206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Feature Validity</a:t>
            </a:r>
            <a:endParaRPr b="1" sz="4500">
              <a:solidFill>
                <a:schemeClr val="dk1"/>
              </a:solidFill>
            </a:endParaRPr>
          </a:p>
        </p:txBody>
      </p:sp>
      <p:pic>
        <p:nvPicPr>
          <p:cNvPr id="177" name="Google Shape;177;p29"/>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178" name="Google Shape;178;p29"/>
          <p:cNvGraphicFramePr/>
          <p:nvPr/>
        </p:nvGraphicFramePr>
        <p:xfrm>
          <a:off x="518725" y="1619675"/>
          <a:ext cx="3000000" cy="3000000"/>
        </p:xfrm>
        <a:graphic>
          <a:graphicData uri="http://schemas.openxmlformats.org/drawingml/2006/table">
            <a:tbl>
              <a:tblPr>
                <a:noFill/>
                <a:tableStyleId>{D81E57A5-A343-4169-94AA-165E9F175552}</a:tableStyleId>
              </a:tblPr>
              <a:tblGrid>
                <a:gridCol w="1415675"/>
                <a:gridCol w="1675200"/>
                <a:gridCol w="5193150"/>
              </a:tblGrid>
              <a:tr h="396575">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Construct</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Feature</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Validity</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28425">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COVID</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Time (Created On)</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Concurrent </a:t>
                      </a:r>
                      <a:r>
                        <a:rPr lang="en-US" sz="1800">
                          <a:solidFill>
                            <a:schemeClr val="dk1"/>
                          </a:solidFill>
                          <a:latin typeface="Roboto"/>
                          <a:ea typeface="Roboto"/>
                          <a:cs typeface="Roboto"/>
                          <a:sym typeface="Roboto"/>
                        </a:rPr>
                        <a:t>validity</a:t>
                      </a:r>
                      <a:r>
                        <a:rPr lang="en-US" sz="1800">
                          <a:solidFill>
                            <a:schemeClr val="dk1"/>
                          </a:solidFill>
                          <a:latin typeface="Roboto"/>
                          <a:ea typeface="Roboto"/>
                          <a:cs typeface="Roboto"/>
                          <a:sym typeface="Roboto"/>
                        </a:rPr>
                        <a:t>, </a:t>
                      </a:r>
                      <a:r>
                        <a:rPr lang="en-US" sz="1800">
                          <a:solidFill>
                            <a:schemeClr val="dk1"/>
                          </a:solidFill>
                          <a:latin typeface="Roboto"/>
                          <a:ea typeface="Roboto"/>
                          <a:cs typeface="Roboto"/>
                          <a:sym typeface="Roboto"/>
                        </a:rPr>
                        <a:t>Face validity</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Time is the </a:t>
                      </a:r>
                      <a:r>
                        <a:rPr lang="en-US" sz="1800">
                          <a:solidFill>
                            <a:schemeClr val="dk1"/>
                          </a:solidFill>
                          <a:latin typeface="Roboto"/>
                          <a:ea typeface="Roboto"/>
                          <a:cs typeface="Roboto"/>
                          <a:sym typeface="Roboto"/>
                        </a:rPr>
                        <a:t>feature</a:t>
                      </a:r>
                      <a:r>
                        <a:rPr lang="en-US" sz="1800">
                          <a:solidFill>
                            <a:schemeClr val="dk1"/>
                          </a:solidFill>
                          <a:latin typeface="Roboto"/>
                          <a:ea typeface="Roboto"/>
                          <a:cs typeface="Roboto"/>
                          <a:sym typeface="Roboto"/>
                        </a:rPr>
                        <a:t> that </a:t>
                      </a:r>
                      <a:r>
                        <a:rPr lang="en-US" sz="1800">
                          <a:solidFill>
                            <a:schemeClr val="dk1"/>
                          </a:solidFill>
                          <a:latin typeface="Roboto"/>
                          <a:ea typeface="Roboto"/>
                          <a:cs typeface="Roboto"/>
                          <a:sym typeface="Roboto"/>
                        </a:rPr>
                        <a:t>differentiate</a:t>
                      </a:r>
                      <a:r>
                        <a:rPr lang="en-US" sz="1800">
                          <a:solidFill>
                            <a:schemeClr val="dk1"/>
                          </a:solidFill>
                          <a:latin typeface="Roboto"/>
                          <a:ea typeface="Roboto"/>
                          <a:cs typeface="Roboto"/>
                          <a:sym typeface="Roboto"/>
                        </a:rPr>
                        <a:t> pre and post COVID</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80975">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Trends</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length</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Concurrent validity, content validity, predictive </a:t>
                      </a:r>
                      <a:r>
                        <a:rPr lang="en-US" sz="1800">
                          <a:solidFill>
                            <a:schemeClr val="dk1"/>
                          </a:solidFill>
                          <a:latin typeface="Roboto"/>
                          <a:ea typeface="Roboto"/>
                          <a:cs typeface="Roboto"/>
                          <a:sym typeface="Roboto"/>
                        </a:rPr>
                        <a:t>validity</a:t>
                      </a:r>
                      <a:r>
                        <a:rPr lang="en-US" sz="1800">
                          <a:solidFill>
                            <a:schemeClr val="dk1"/>
                          </a:solidFill>
                          <a:latin typeface="Roboto"/>
                          <a:ea typeface="Roboto"/>
                          <a:cs typeface="Roboto"/>
                          <a:sym typeface="Roboto"/>
                        </a:rPr>
                        <a:t>, face validity</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Measure post length, and topic modeling (future step)</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Compare post length </a:t>
                      </a:r>
                      <a:r>
                        <a:rPr lang="en-US" sz="1800">
                          <a:solidFill>
                            <a:schemeClr val="dk1"/>
                          </a:solidFill>
                          <a:latin typeface="Roboto"/>
                          <a:ea typeface="Roboto"/>
                          <a:cs typeface="Roboto"/>
                          <a:sym typeface="Roboto"/>
                        </a:rPr>
                        <a:t>between</a:t>
                      </a:r>
                      <a:r>
                        <a:rPr lang="en-US" sz="1800">
                          <a:solidFill>
                            <a:schemeClr val="dk1"/>
                          </a:solidFill>
                          <a:latin typeface="Roboto"/>
                          <a:ea typeface="Roboto"/>
                          <a:cs typeface="Roboto"/>
                          <a:sym typeface="Roboto"/>
                        </a:rPr>
                        <a:t> pre and post COVID u</a:t>
                      </a:r>
                      <a:r>
                        <a:rPr lang="en-US" sz="1800">
                          <a:solidFill>
                            <a:schemeClr val="dk1"/>
                          </a:solidFill>
                          <a:latin typeface="Roboto"/>
                          <a:ea typeface="Roboto"/>
                          <a:cs typeface="Roboto"/>
                          <a:sym typeface="Roboto"/>
                        </a:rPr>
                        <a:t>sing ARIMA prediction time series</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80975">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Engagement</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Total comments, Upvoted ratio, Score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Convergent-discriminant validity, concurrent validity, predictive </a:t>
                      </a:r>
                      <a:r>
                        <a:rPr lang="en-US" sz="1800">
                          <a:solidFill>
                            <a:schemeClr val="dk1"/>
                          </a:solidFill>
                          <a:latin typeface="Roboto"/>
                          <a:ea typeface="Roboto"/>
                          <a:cs typeface="Roboto"/>
                          <a:sym typeface="Roboto"/>
                        </a:rPr>
                        <a:t>validity</a:t>
                      </a:r>
                      <a:r>
                        <a:rPr lang="en-US" sz="1800">
                          <a:solidFill>
                            <a:schemeClr val="dk1"/>
                          </a:solidFill>
                          <a:latin typeface="Roboto"/>
                          <a:ea typeface="Roboto"/>
                          <a:cs typeface="Roboto"/>
                          <a:sym typeface="Roboto"/>
                        </a:rPr>
                        <a:t>, face validity</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Measure quantitatively with comparing post engagement between pre and post COVID</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using ARIMA prediction time series</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173255" y="554687"/>
            <a:ext cx="7407300" cy="940800"/>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chemeClr val="lt1"/>
              </a:buClr>
              <a:buSzPct val="97777"/>
              <a:buFont typeface="Calibri"/>
              <a:buNone/>
            </a:pPr>
            <a:r>
              <a:rPr b="1" lang="en-US" sz="4500">
                <a:solidFill>
                  <a:schemeClr val="dk1"/>
                </a:solidFill>
              </a:rPr>
              <a:t> </a:t>
            </a:r>
            <a:r>
              <a:rPr b="1" lang="en-US" sz="4500">
                <a:solidFill>
                  <a:schemeClr val="dk1"/>
                </a:solidFill>
              </a:rPr>
              <a:t>Convergent-Discriminant Validity</a:t>
            </a:r>
            <a:endParaRPr b="1" sz="4500">
              <a:solidFill>
                <a:schemeClr val="dk1"/>
              </a:solidFill>
            </a:endParaRPr>
          </a:p>
          <a:p>
            <a:pPr indent="0" lvl="0" marL="0" rtl="0" algn="ctr">
              <a:spcBef>
                <a:spcPts val="0"/>
              </a:spcBef>
              <a:spcAft>
                <a:spcPts val="0"/>
              </a:spcAft>
              <a:buClr>
                <a:schemeClr val="lt1"/>
              </a:buClr>
              <a:buSzPct val="97777"/>
              <a:buFont typeface="Calibri"/>
              <a:buNone/>
            </a:pPr>
            <a:r>
              <a:t/>
            </a:r>
            <a:endParaRPr b="1" sz="4500">
              <a:solidFill>
                <a:schemeClr val="dk1"/>
              </a:solidFill>
            </a:endParaRPr>
          </a:p>
        </p:txBody>
      </p:sp>
      <p:pic>
        <p:nvPicPr>
          <p:cNvPr id="184" name="Google Shape;184;p30"/>
          <p:cNvPicPr preferRelativeResize="0"/>
          <p:nvPr/>
        </p:nvPicPr>
        <p:blipFill>
          <a:blip r:embed="rId4">
            <a:alphaModFix/>
          </a:blip>
          <a:stretch>
            <a:fillRect/>
          </a:stretch>
        </p:blipFill>
        <p:spPr>
          <a:xfrm>
            <a:off x="7463700" y="202825"/>
            <a:ext cx="1565325" cy="1518250"/>
          </a:xfrm>
          <a:prstGeom prst="rect">
            <a:avLst/>
          </a:prstGeom>
          <a:noFill/>
          <a:ln>
            <a:noFill/>
          </a:ln>
        </p:spPr>
      </p:pic>
      <p:sp>
        <p:nvSpPr>
          <p:cNvPr id="185" name="Google Shape;185;p30"/>
          <p:cNvSpPr txBox="1"/>
          <p:nvPr/>
        </p:nvSpPr>
        <p:spPr>
          <a:xfrm>
            <a:off x="628825" y="2797200"/>
            <a:ext cx="7407300" cy="3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86" name="Google Shape;186;p30"/>
          <p:cNvSpPr txBox="1"/>
          <p:nvPr/>
        </p:nvSpPr>
        <p:spPr>
          <a:xfrm>
            <a:off x="2969850" y="1651000"/>
            <a:ext cx="562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87" name="Google Shape;187;p30"/>
          <p:cNvSpPr txBox="1"/>
          <p:nvPr/>
        </p:nvSpPr>
        <p:spPr>
          <a:xfrm>
            <a:off x="1215075" y="1290100"/>
            <a:ext cx="66726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chemeClr val="dk1"/>
              </a:solidFill>
              <a:latin typeface="Roboto"/>
              <a:ea typeface="Roboto"/>
              <a:cs typeface="Roboto"/>
              <a:sym typeface="Roboto"/>
            </a:endParaRPr>
          </a:p>
        </p:txBody>
      </p:sp>
      <p:pic>
        <p:nvPicPr>
          <p:cNvPr id="188" name="Google Shape;188;p30"/>
          <p:cNvPicPr preferRelativeResize="0"/>
          <p:nvPr/>
        </p:nvPicPr>
        <p:blipFill>
          <a:blip r:embed="rId5">
            <a:alphaModFix/>
          </a:blip>
          <a:stretch>
            <a:fillRect/>
          </a:stretch>
        </p:blipFill>
        <p:spPr>
          <a:xfrm>
            <a:off x="283975" y="2186325"/>
            <a:ext cx="4216196" cy="3537500"/>
          </a:xfrm>
          <a:prstGeom prst="rect">
            <a:avLst/>
          </a:prstGeom>
          <a:noFill/>
          <a:ln>
            <a:noFill/>
          </a:ln>
        </p:spPr>
      </p:pic>
      <p:pic>
        <p:nvPicPr>
          <p:cNvPr id="189" name="Google Shape;189;p30"/>
          <p:cNvPicPr preferRelativeResize="0"/>
          <p:nvPr/>
        </p:nvPicPr>
        <p:blipFill>
          <a:blip r:embed="rId6">
            <a:alphaModFix/>
          </a:blip>
          <a:stretch>
            <a:fillRect/>
          </a:stretch>
        </p:blipFill>
        <p:spPr>
          <a:xfrm>
            <a:off x="4663175" y="2181138"/>
            <a:ext cx="4203800" cy="3537500"/>
          </a:xfrm>
          <a:prstGeom prst="rect">
            <a:avLst/>
          </a:prstGeom>
          <a:noFill/>
          <a:ln>
            <a:noFill/>
          </a:ln>
        </p:spPr>
      </p:pic>
      <p:sp>
        <p:nvSpPr>
          <p:cNvPr id="190" name="Google Shape;190;p30"/>
          <p:cNvSpPr txBox="1"/>
          <p:nvPr/>
        </p:nvSpPr>
        <p:spPr>
          <a:xfrm>
            <a:off x="366350" y="5787075"/>
            <a:ext cx="8567700" cy="8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latin typeface="Roboto"/>
                <a:ea typeface="Roboto"/>
                <a:cs typeface="Roboto"/>
                <a:sym typeface="Roboto"/>
              </a:rPr>
              <a:t>Pearson's Correlation on Depression subreddit data with log transformation</a:t>
            </a:r>
            <a:endParaRPr sz="1800">
              <a:solidFill>
                <a:schemeClr val="dk1"/>
              </a:solidFill>
              <a:latin typeface="Roboto"/>
              <a:ea typeface="Roboto"/>
              <a:cs typeface="Roboto"/>
              <a:sym typeface="Roboto"/>
            </a:endParaRPr>
          </a:p>
        </p:txBody>
      </p:sp>
      <p:sp>
        <p:nvSpPr>
          <p:cNvPr id="191" name="Google Shape;191;p30"/>
          <p:cNvSpPr txBox="1"/>
          <p:nvPr/>
        </p:nvSpPr>
        <p:spPr>
          <a:xfrm>
            <a:off x="1630063" y="1721650"/>
            <a:ext cx="15240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Roboto"/>
                <a:ea typeface="Roboto"/>
                <a:cs typeface="Roboto"/>
                <a:sym typeface="Roboto"/>
              </a:rPr>
              <a:t>Pre-COVID</a:t>
            </a:r>
            <a:endParaRPr b="1" sz="1800">
              <a:solidFill>
                <a:schemeClr val="dk1"/>
              </a:solidFill>
              <a:latin typeface="Roboto"/>
              <a:ea typeface="Roboto"/>
              <a:cs typeface="Roboto"/>
              <a:sym typeface="Roboto"/>
            </a:endParaRPr>
          </a:p>
        </p:txBody>
      </p:sp>
      <p:sp>
        <p:nvSpPr>
          <p:cNvPr id="192" name="Google Shape;192;p30"/>
          <p:cNvSpPr txBox="1"/>
          <p:nvPr/>
        </p:nvSpPr>
        <p:spPr>
          <a:xfrm>
            <a:off x="6076925" y="1750300"/>
            <a:ext cx="15654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Roboto"/>
                <a:ea typeface="Roboto"/>
                <a:cs typeface="Roboto"/>
                <a:sym typeface="Roboto"/>
              </a:rPr>
              <a:t>Post-COVID</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b="1" sz="18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651000" y="386099"/>
            <a:ext cx="7407300" cy="1151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Quantification of Measurement Error</a:t>
            </a:r>
            <a:endParaRPr b="1" sz="4500">
              <a:solidFill>
                <a:schemeClr val="dk1"/>
              </a:solidFill>
            </a:endParaRPr>
          </a:p>
        </p:txBody>
      </p:sp>
      <p:pic>
        <p:nvPicPr>
          <p:cNvPr id="198" name="Google Shape;198;p31"/>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199" name="Google Shape;199;p31"/>
          <p:cNvGraphicFramePr/>
          <p:nvPr/>
        </p:nvGraphicFramePr>
        <p:xfrm>
          <a:off x="527663" y="2154150"/>
          <a:ext cx="3000000" cy="3000000"/>
        </p:xfrm>
        <a:graphic>
          <a:graphicData uri="http://schemas.openxmlformats.org/drawingml/2006/table">
            <a:tbl>
              <a:tblPr>
                <a:noFill/>
                <a:tableStyleId>{D81E57A5-A343-4169-94AA-165E9F175552}</a:tableStyleId>
              </a:tblPr>
              <a:tblGrid>
                <a:gridCol w="1183175"/>
                <a:gridCol w="1124050"/>
                <a:gridCol w="2194325"/>
                <a:gridCol w="3576700"/>
              </a:tblGrid>
              <a:tr h="525600">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Construct</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Feature</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Measurement</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solidFill>
                            <a:schemeClr val="dk1"/>
                          </a:solidFill>
                          <a:latin typeface="Roboto"/>
                          <a:ea typeface="Roboto"/>
                          <a:cs typeface="Roboto"/>
                          <a:sym typeface="Roboto"/>
                        </a:rPr>
                        <a:t>Measurement Error</a:t>
                      </a:r>
                      <a:endParaRPr b="1"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46325">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COVID</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Time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Unique Value </a:t>
                      </a:r>
                      <a:r>
                        <a:rPr lang="en-US" sz="1800">
                          <a:solidFill>
                            <a:schemeClr val="dk1"/>
                          </a:solidFill>
                          <a:latin typeface="Roboto"/>
                          <a:ea typeface="Roboto"/>
                          <a:cs typeface="Roboto"/>
                          <a:sym typeface="Roboto"/>
                        </a:rPr>
                        <a:t>→ collected by the site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Directly scraped from the site → reliable by itself</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83075">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Content</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Length</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dk1"/>
                          </a:solidFill>
                          <a:latin typeface="Roboto"/>
                          <a:ea typeface="Roboto"/>
                          <a:cs typeface="Roboto"/>
                          <a:sym typeface="Roboto"/>
                        </a:rPr>
                        <a:t>Using python library with characters of individual posts</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chemeClr val="dk1"/>
                          </a:solidFill>
                          <a:latin typeface="Roboto"/>
                          <a:ea typeface="Roboto"/>
                          <a:cs typeface="Roboto"/>
                          <a:sym typeface="Roboto"/>
                        </a:rPr>
                        <a:t>Posts don’t include post text – Null</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US" sz="1800">
                          <a:solidFill>
                            <a:schemeClr val="dk1"/>
                          </a:solidFill>
                          <a:latin typeface="Roboto"/>
                          <a:ea typeface="Roboto"/>
                          <a:cs typeface="Roboto"/>
                          <a:sym typeface="Roboto"/>
                        </a:rPr>
                        <a:t>→ 9 subreddits available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60200">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Post Engagement</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Upvote ratio, </a:t>
                      </a:r>
                      <a:r>
                        <a:rPr lang="en-US" sz="1800">
                          <a:solidFill>
                            <a:schemeClr val="dk1"/>
                          </a:solidFill>
                          <a:latin typeface="Roboto"/>
                          <a:ea typeface="Roboto"/>
                          <a:cs typeface="Roboto"/>
                          <a:sym typeface="Roboto"/>
                        </a:rPr>
                        <a:t>Total Comments, Score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Unique value → collected by the site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Roboto"/>
                          <a:ea typeface="Roboto"/>
                          <a:cs typeface="Roboto"/>
                          <a:sym typeface="Roboto"/>
                        </a:rPr>
                        <a:t>Reactions might vary from content</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likely to have upvote but less comments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likely to have more comments but less upvote</a:t>
                      </a:r>
                      <a:endParaRPr sz="18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753575" y="836375"/>
            <a:ext cx="7407300" cy="884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Reliability of Measures</a:t>
            </a:r>
            <a:endParaRPr b="1" sz="4500">
              <a:solidFill>
                <a:schemeClr val="dk1"/>
              </a:solidFill>
            </a:endParaRPr>
          </a:p>
        </p:txBody>
      </p:sp>
      <p:pic>
        <p:nvPicPr>
          <p:cNvPr id="205" name="Google Shape;205;p32"/>
          <p:cNvPicPr preferRelativeResize="0"/>
          <p:nvPr/>
        </p:nvPicPr>
        <p:blipFill>
          <a:blip r:embed="rId4">
            <a:alphaModFix/>
          </a:blip>
          <a:stretch>
            <a:fillRect/>
          </a:stretch>
        </p:blipFill>
        <p:spPr>
          <a:xfrm>
            <a:off x="7463700" y="202825"/>
            <a:ext cx="1565325" cy="1518250"/>
          </a:xfrm>
          <a:prstGeom prst="rect">
            <a:avLst/>
          </a:prstGeom>
          <a:noFill/>
          <a:ln>
            <a:noFill/>
          </a:ln>
        </p:spPr>
      </p:pic>
      <p:graphicFrame>
        <p:nvGraphicFramePr>
          <p:cNvPr id="206" name="Google Shape;206;p32"/>
          <p:cNvGraphicFramePr/>
          <p:nvPr/>
        </p:nvGraphicFramePr>
        <p:xfrm>
          <a:off x="950850" y="2204650"/>
          <a:ext cx="3000000" cy="3000000"/>
        </p:xfrm>
        <a:graphic>
          <a:graphicData uri="http://schemas.openxmlformats.org/drawingml/2006/table">
            <a:tbl>
              <a:tblPr>
                <a:noFill/>
                <a:tableStyleId>{D81E57A5-A343-4169-94AA-165E9F175552}</a:tableStyleId>
              </a:tblPr>
              <a:tblGrid>
                <a:gridCol w="2238125"/>
                <a:gridCol w="5169175"/>
              </a:tblGrid>
              <a:tr h="432950">
                <a:tc>
                  <a:txBody>
                    <a:bodyPr/>
                    <a:lstStyle/>
                    <a:p>
                      <a:pPr indent="0" lvl="0" marL="0" rtl="0" algn="ctr">
                        <a:spcBef>
                          <a:spcPts val="0"/>
                        </a:spcBef>
                        <a:spcAft>
                          <a:spcPts val="0"/>
                        </a:spcAft>
                        <a:buNone/>
                      </a:pPr>
                      <a:r>
                        <a:rPr b="1" lang="en-US" sz="2200">
                          <a:solidFill>
                            <a:schemeClr val="dk1"/>
                          </a:solidFill>
                          <a:latin typeface="Roboto"/>
                          <a:ea typeface="Roboto"/>
                          <a:cs typeface="Roboto"/>
                          <a:sym typeface="Roboto"/>
                        </a:rPr>
                        <a:t>Feature</a:t>
                      </a:r>
                      <a:endParaRPr b="1"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2200">
                          <a:solidFill>
                            <a:schemeClr val="dk1"/>
                          </a:solidFill>
                          <a:latin typeface="Roboto"/>
                          <a:ea typeface="Roboto"/>
                          <a:cs typeface="Roboto"/>
                          <a:sym typeface="Roboto"/>
                        </a:rPr>
                        <a:t>Reliability</a:t>
                      </a:r>
                      <a:endParaRPr b="1"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2875">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Time (Created On)</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R</a:t>
                      </a:r>
                      <a:r>
                        <a:rPr lang="en-US" sz="2200">
                          <a:solidFill>
                            <a:schemeClr val="dk1"/>
                          </a:solidFill>
                          <a:latin typeface="Roboto"/>
                          <a:ea typeface="Roboto"/>
                          <a:cs typeface="Roboto"/>
                          <a:sym typeface="Roboto"/>
                        </a:rPr>
                        <a:t>eliable by itself</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46950">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Post Length</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Conduct a reliability analysis by calculating inter-rater reliability with 9 different subreddit datasets</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79400">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Upvote Ratio, Total Comments Score</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dk1"/>
                          </a:solidFill>
                          <a:latin typeface="Roboto"/>
                          <a:ea typeface="Roboto"/>
                          <a:cs typeface="Roboto"/>
                          <a:sym typeface="Roboto"/>
                        </a:rPr>
                        <a:t>Conduct a reliability analysis by calculating inter-rater reliability with 9 different subreddit datasets</a:t>
                      </a:r>
                      <a:endParaRPr sz="22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77" name="Google Shape;77;p15"/>
          <p:cNvSpPr txBox="1"/>
          <p:nvPr>
            <p:ph type="title"/>
          </p:nvPr>
        </p:nvSpPr>
        <p:spPr>
          <a:xfrm>
            <a:off x="708250" y="645975"/>
            <a:ext cx="7875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000">
                <a:solidFill>
                  <a:schemeClr val="dk1"/>
                </a:solidFill>
              </a:rPr>
              <a:t>Research Question</a:t>
            </a:r>
            <a:endParaRPr b="1" sz="4000">
              <a:solidFill>
                <a:schemeClr val="dk1"/>
              </a:solidFill>
            </a:endParaRPr>
          </a:p>
        </p:txBody>
      </p:sp>
      <p:sp>
        <p:nvSpPr>
          <p:cNvPr id="78" name="Google Shape;78;p15"/>
          <p:cNvSpPr txBox="1"/>
          <p:nvPr>
            <p:ph idx="1" type="body"/>
          </p:nvPr>
        </p:nvSpPr>
        <p:spPr>
          <a:xfrm>
            <a:off x="574750" y="1721075"/>
            <a:ext cx="7875300" cy="4573500"/>
          </a:xfrm>
          <a:prstGeom prst="rect">
            <a:avLst/>
          </a:prstGeom>
          <a:noFill/>
          <a:ln>
            <a:noFill/>
          </a:ln>
        </p:spPr>
        <p:txBody>
          <a:bodyPr anchorCtr="0" anchor="t" bIns="45700" lIns="91425" spcFirstLastPara="1" rIns="91425" wrap="square" tIns="45700">
            <a:normAutofit fontScale="92500" lnSpcReduction="20000"/>
          </a:bodyPr>
          <a:lstStyle/>
          <a:p>
            <a:pPr indent="-398938" lvl="0" marL="457200" rtl="0" algn="l">
              <a:spcBef>
                <a:spcPts val="0"/>
              </a:spcBef>
              <a:spcAft>
                <a:spcPts val="0"/>
              </a:spcAft>
              <a:buSzPct val="120833"/>
              <a:buChar char="●"/>
            </a:pPr>
            <a:r>
              <a:rPr b="1" lang="en-US" sz="2400"/>
              <a:t>Research question: </a:t>
            </a:r>
            <a:endParaRPr b="1" sz="2400"/>
          </a:p>
          <a:p>
            <a:pPr indent="0" lvl="0" marL="457200" rtl="0" algn="l">
              <a:spcBef>
                <a:spcPts val="1200"/>
              </a:spcBef>
              <a:spcAft>
                <a:spcPts val="0"/>
              </a:spcAft>
              <a:buNone/>
            </a:pPr>
            <a:r>
              <a:rPr lang="en-US" sz="2400"/>
              <a:t>Does COVID affect post trends and post engagements from mental illness related subreddits?</a:t>
            </a:r>
            <a:endParaRPr sz="2400"/>
          </a:p>
          <a:p>
            <a:pPr indent="-369570" lvl="0" marL="457200" rtl="0" algn="l">
              <a:spcBef>
                <a:spcPts val="1200"/>
              </a:spcBef>
              <a:spcAft>
                <a:spcPts val="0"/>
              </a:spcAft>
              <a:buSzPct val="100000"/>
              <a:buChar char="●"/>
            </a:pPr>
            <a:r>
              <a:rPr b="1" lang="en-US" sz="2400"/>
              <a:t>Hypothesis: </a:t>
            </a:r>
            <a:endParaRPr b="1" sz="2400"/>
          </a:p>
          <a:p>
            <a:pPr indent="0" lvl="0" marL="457200" rtl="0" algn="l">
              <a:spcBef>
                <a:spcPts val="1200"/>
              </a:spcBef>
              <a:spcAft>
                <a:spcPts val="0"/>
              </a:spcAft>
              <a:buNone/>
            </a:pPr>
            <a:r>
              <a:rPr lang="en-US" sz="2300"/>
              <a:t>Mental health-related subreddits exhibit a shift in post trends as well as the number of engagements based on post texts, number of comments and upvote ratios between periods </a:t>
            </a:r>
            <a:r>
              <a:rPr i="1" lang="en-US" sz="2300"/>
              <a:t>pre-covid and post-covid</a:t>
            </a:r>
            <a:endParaRPr i="1" sz="2300"/>
          </a:p>
          <a:p>
            <a:pPr indent="-363696" lvl="0" marL="457200" rtl="0" algn="l">
              <a:spcBef>
                <a:spcPts val="1200"/>
              </a:spcBef>
              <a:spcAft>
                <a:spcPts val="0"/>
              </a:spcAft>
              <a:buSzPct val="100000"/>
              <a:buChar char="●"/>
            </a:pPr>
            <a:r>
              <a:rPr b="1" lang="en-US" sz="2300"/>
              <a:t>Problem of interest:</a:t>
            </a:r>
            <a:endParaRPr b="1" sz="2300"/>
          </a:p>
          <a:p>
            <a:pPr indent="0" lvl="0" marL="457200" rtl="0" algn="l">
              <a:spcBef>
                <a:spcPts val="1200"/>
              </a:spcBef>
              <a:spcAft>
                <a:spcPts val="1200"/>
              </a:spcAft>
              <a:buNone/>
            </a:pPr>
            <a:r>
              <a:rPr lang="en-US" sz="2300"/>
              <a:t>How COVID-19 affects people's mental health and social media behavior</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678900" y="298195"/>
            <a:ext cx="7407300" cy="1327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Appropriate Measure </a:t>
            </a:r>
            <a:endParaRPr b="1" sz="4500">
              <a:solidFill>
                <a:schemeClr val="dk1"/>
              </a:solidFill>
            </a:endParaRPr>
          </a:p>
          <a:p>
            <a:pPr indent="0" lvl="0" marL="0" rtl="0" algn="ctr">
              <a:spcBef>
                <a:spcPts val="0"/>
              </a:spcBef>
              <a:spcAft>
                <a:spcPts val="0"/>
              </a:spcAft>
              <a:buClr>
                <a:schemeClr val="lt1"/>
              </a:buClr>
              <a:buSzPts val="4400"/>
              <a:buFont typeface="Calibri"/>
              <a:buNone/>
            </a:pPr>
            <a:r>
              <a:rPr b="1" lang="en-US" sz="4500">
                <a:solidFill>
                  <a:schemeClr val="dk1"/>
                </a:solidFill>
              </a:rPr>
              <a:t>of Reliability</a:t>
            </a:r>
            <a:endParaRPr b="1" sz="4500">
              <a:solidFill>
                <a:schemeClr val="dk1"/>
              </a:solidFill>
            </a:endParaRPr>
          </a:p>
        </p:txBody>
      </p:sp>
      <p:pic>
        <p:nvPicPr>
          <p:cNvPr id="212" name="Google Shape;212;p33"/>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213" name="Google Shape;213;p33"/>
          <p:cNvGraphicFramePr/>
          <p:nvPr/>
        </p:nvGraphicFramePr>
        <p:xfrm>
          <a:off x="678900" y="2137900"/>
          <a:ext cx="3000000" cy="3000000"/>
        </p:xfrm>
        <a:graphic>
          <a:graphicData uri="http://schemas.openxmlformats.org/drawingml/2006/table">
            <a:tbl>
              <a:tblPr>
                <a:noFill/>
                <a:tableStyleId>{D81E57A5-A343-4169-94AA-165E9F175552}</a:tableStyleId>
              </a:tblPr>
              <a:tblGrid>
                <a:gridCol w="1645025"/>
                <a:gridCol w="1707300"/>
                <a:gridCol w="4576500"/>
              </a:tblGrid>
              <a:tr h="253150">
                <a:tc>
                  <a:txBody>
                    <a:bodyPr/>
                    <a:lstStyle/>
                    <a:p>
                      <a:pPr indent="0" lvl="0" marL="0" rtl="0" algn="ctr">
                        <a:spcBef>
                          <a:spcPts val="0"/>
                        </a:spcBef>
                        <a:spcAft>
                          <a:spcPts val="0"/>
                        </a:spcAft>
                        <a:buNone/>
                      </a:pPr>
                      <a:r>
                        <a:rPr b="1" lang="en-US" sz="1900">
                          <a:solidFill>
                            <a:schemeClr val="dk1"/>
                          </a:solidFill>
                          <a:latin typeface="Roboto"/>
                          <a:ea typeface="Roboto"/>
                          <a:cs typeface="Roboto"/>
                          <a:sym typeface="Roboto"/>
                        </a:rPr>
                        <a:t>Construct</a:t>
                      </a:r>
                      <a:endParaRPr b="1"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900">
                          <a:solidFill>
                            <a:schemeClr val="dk1"/>
                          </a:solidFill>
                          <a:latin typeface="Roboto"/>
                          <a:ea typeface="Roboto"/>
                          <a:cs typeface="Roboto"/>
                          <a:sym typeface="Roboto"/>
                        </a:rPr>
                        <a:t>Feature</a:t>
                      </a:r>
                      <a:endParaRPr b="1"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900">
                          <a:solidFill>
                            <a:schemeClr val="dk1"/>
                          </a:solidFill>
                          <a:latin typeface="Roboto"/>
                          <a:ea typeface="Roboto"/>
                          <a:cs typeface="Roboto"/>
                          <a:sym typeface="Roboto"/>
                        </a:rPr>
                        <a:t>Measure of Reliability</a:t>
                      </a:r>
                      <a:endParaRPr b="1"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61925">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COVID</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Time</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Internal Consistency</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Measure 9 </a:t>
                      </a:r>
                      <a:r>
                        <a:rPr lang="en-US" sz="1900">
                          <a:solidFill>
                            <a:schemeClr val="dk1"/>
                          </a:solidFill>
                          <a:latin typeface="Roboto"/>
                          <a:ea typeface="Roboto"/>
                          <a:cs typeface="Roboto"/>
                          <a:sym typeface="Roboto"/>
                        </a:rPr>
                        <a:t>different subreddits in same time frame</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97450">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Post Content</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Post Length</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Internal Consistency</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Compare 9 subreddits post length to determine if all are </a:t>
                      </a:r>
                      <a:r>
                        <a:rPr lang="en-US" sz="1900">
                          <a:solidFill>
                            <a:schemeClr val="dk1"/>
                          </a:solidFill>
                          <a:latin typeface="Roboto"/>
                          <a:ea typeface="Roboto"/>
                          <a:cs typeface="Roboto"/>
                          <a:sym typeface="Roboto"/>
                        </a:rPr>
                        <a:t>relevant</a:t>
                      </a:r>
                      <a:r>
                        <a:rPr lang="en-US" sz="1900">
                          <a:solidFill>
                            <a:schemeClr val="dk1"/>
                          </a:solidFill>
                          <a:latin typeface="Roboto"/>
                          <a:ea typeface="Roboto"/>
                          <a:cs typeface="Roboto"/>
                          <a:sym typeface="Roboto"/>
                        </a:rPr>
                        <a:t> </a:t>
                      </a:r>
                      <a:r>
                        <a:rPr lang="en-US" sz="1900">
                          <a:solidFill>
                            <a:schemeClr val="dk1"/>
                          </a:solidFill>
                          <a:latin typeface="Roboto"/>
                          <a:ea typeface="Roboto"/>
                          <a:cs typeface="Roboto"/>
                          <a:sym typeface="Roboto"/>
                        </a:rPr>
                        <a:t>for</a:t>
                      </a:r>
                      <a:r>
                        <a:rPr lang="en-US" sz="1900">
                          <a:solidFill>
                            <a:schemeClr val="dk1"/>
                          </a:solidFill>
                          <a:latin typeface="Roboto"/>
                          <a:ea typeface="Roboto"/>
                          <a:cs typeface="Roboto"/>
                          <a:sym typeface="Roboto"/>
                        </a:rPr>
                        <a:t> </a:t>
                      </a:r>
                      <a:r>
                        <a:rPr lang="en-US" sz="1900">
                          <a:solidFill>
                            <a:schemeClr val="dk1"/>
                          </a:solidFill>
                          <a:latin typeface="Roboto"/>
                          <a:ea typeface="Roboto"/>
                          <a:cs typeface="Roboto"/>
                          <a:sym typeface="Roboto"/>
                        </a:rPr>
                        <a:t>reliability</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95875">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Post Engagement</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Total comments, Upvote ratio, Score</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1"/>
                          </a:solidFill>
                          <a:latin typeface="Roboto"/>
                          <a:ea typeface="Roboto"/>
                          <a:cs typeface="Roboto"/>
                          <a:sym typeface="Roboto"/>
                        </a:rPr>
                        <a:t>Internal Consistency</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Compare 9 subreddits total comments, upvote ratio, and score to determine if all are relevant for reliability</a:t>
                      </a:r>
                      <a:endParaRPr sz="1900">
                        <a:solidFill>
                          <a:schemeClr val="dk1"/>
                        </a:solidFill>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868350" y="379024"/>
            <a:ext cx="7407300" cy="942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Ruling Out </a:t>
            </a:r>
            <a:endParaRPr b="1" sz="4500">
              <a:solidFill>
                <a:schemeClr val="dk1"/>
              </a:solidFill>
            </a:endParaRPr>
          </a:p>
          <a:p>
            <a:pPr indent="0" lvl="0" marL="0" rtl="0" algn="ctr">
              <a:spcBef>
                <a:spcPts val="0"/>
              </a:spcBef>
              <a:spcAft>
                <a:spcPts val="0"/>
              </a:spcAft>
              <a:buClr>
                <a:schemeClr val="lt1"/>
              </a:buClr>
              <a:buSzPts val="3960"/>
              <a:buFont typeface="Calibri"/>
              <a:buNone/>
            </a:pPr>
            <a:r>
              <a:rPr b="1" lang="en-US" sz="4500">
                <a:solidFill>
                  <a:schemeClr val="dk1"/>
                </a:solidFill>
              </a:rPr>
              <a:t>Alternative Explanations</a:t>
            </a:r>
            <a:endParaRPr b="1" sz="4500">
              <a:solidFill>
                <a:schemeClr val="dk1"/>
              </a:solidFill>
            </a:endParaRPr>
          </a:p>
        </p:txBody>
      </p:sp>
      <p:pic>
        <p:nvPicPr>
          <p:cNvPr id="219" name="Google Shape;219;p34"/>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20" name="Google Shape;220;p34"/>
          <p:cNvSpPr txBox="1"/>
          <p:nvPr/>
        </p:nvSpPr>
        <p:spPr>
          <a:xfrm>
            <a:off x="729850" y="2088850"/>
            <a:ext cx="7851900" cy="4077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Control for other external events</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Consider changes in subreddit rules or moderation</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Consider technological changes </a:t>
            </a:r>
            <a:endParaRPr sz="20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Updates to the Reddit platform, </a:t>
            </a:r>
            <a:endParaRPr sz="20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Changes in algorithms or new features </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Control group or comparison analysis: </a:t>
            </a:r>
            <a:endParaRPr sz="20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Selecting a similar set of subreddits that are not directly related to mental health </a:t>
            </a:r>
            <a:endParaRPr sz="20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Analyzing their post trends and engagements during the same pre and post-COVID periods.</a:t>
            </a:r>
            <a:endParaRPr sz="2000">
              <a:solidFill>
                <a:schemeClr val="dk1"/>
              </a:solidFill>
              <a:latin typeface="Roboto"/>
              <a:ea typeface="Roboto"/>
              <a:cs typeface="Roboto"/>
              <a:sym typeface="Roboto"/>
            </a:endParaRPr>
          </a:p>
          <a:p>
            <a:pPr indent="0" lvl="0" marL="0" rtl="0" algn="l">
              <a:spcBef>
                <a:spcPts val="0"/>
              </a:spcBef>
              <a:spcAft>
                <a:spcPts val="0"/>
              </a:spcAft>
              <a:buNone/>
            </a:pPr>
            <a:r>
              <a:rPr lang="en-US" sz="2000">
                <a:solidFill>
                  <a:schemeClr val="dk1"/>
                </a:solidFill>
                <a:latin typeface="Roboto"/>
                <a:ea typeface="Roboto"/>
                <a:cs typeface="Roboto"/>
                <a:sym typeface="Roboto"/>
              </a:rPr>
              <a:t>-&gt; whether the changes are specific to mental health discussions or if they are more generalized trends across Reddit</a:t>
            </a:r>
            <a:endParaRPr sz="18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868355" y="553487"/>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Causal Theory</a:t>
            </a:r>
            <a:endParaRPr b="1" sz="4500">
              <a:solidFill>
                <a:schemeClr val="dk1"/>
              </a:solidFill>
            </a:endParaRPr>
          </a:p>
        </p:txBody>
      </p:sp>
      <p:sp>
        <p:nvSpPr>
          <p:cNvPr id="226" name="Google Shape;226;p35"/>
          <p:cNvSpPr txBox="1"/>
          <p:nvPr>
            <p:ph idx="1" type="body"/>
          </p:nvPr>
        </p:nvSpPr>
        <p:spPr>
          <a:xfrm>
            <a:off x="651000" y="1580600"/>
            <a:ext cx="7842000" cy="4798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300"/>
          </a:p>
          <a:p>
            <a:pPr indent="-374650" lvl="0" marL="457200" rtl="0" algn="l">
              <a:spcBef>
                <a:spcPts val="0"/>
              </a:spcBef>
              <a:spcAft>
                <a:spcPts val="0"/>
              </a:spcAft>
              <a:buSzPts val="2300"/>
              <a:buChar char="●"/>
            </a:pPr>
            <a:r>
              <a:rPr lang="en-US" sz="2300"/>
              <a:t>COVID pandemic has brought about various stressors and uncertainties, such as health concerns, economic instability, social isolation, and disruptions to daily routines</a:t>
            </a:r>
            <a:endParaRPr sz="2300"/>
          </a:p>
          <a:p>
            <a:pPr indent="0" lvl="0" marL="457200" rtl="0" algn="l">
              <a:spcBef>
                <a:spcPts val="0"/>
              </a:spcBef>
              <a:spcAft>
                <a:spcPts val="0"/>
              </a:spcAft>
              <a:buNone/>
            </a:pPr>
            <a:r>
              <a:rPr lang="en-US" sz="2300"/>
              <a:t>→ Increased levels of anxiety, fear, and emotional distress among individuals</a:t>
            </a:r>
            <a:endParaRPr sz="2300"/>
          </a:p>
          <a:p>
            <a:pPr indent="-374650" lvl="0" marL="457200" rtl="0" algn="l">
              <a:spcBef>
                <a:spcPts val="0"/>
              </a:spcBef>
              <a:spcAft>
                <a:spcPts val="0"/>
              </a:spcAft>
              <a:buSzPts val="2300"/>
              <a:buChar char="●"/>
            </a:pPr>
            <a:r>
              <a:rPr lang="en-US" sz="2300"/>
              <a:t>Subreddit communities serve as safe spaces for individuals to express their thoughts, emotions, and concerns related to mental health.</a:t>
            </a:r>
            <a:endParaRPr sz="2300"/>
          </a:p>
          <a:p>
            <a:pPr indent="0" lvl="0" marL="457200" rtl="0" algn="l">
              <a:spcBef>
                <a:spcPts val="0"/>
              </a:spcBef>
              <a:spcAft>
                <a:spcPts val="0"/>
              </a:spcAft>
              <a:buNone/>
            </a:pPr>
            <a:r>
              <a:rPr lang="en-US" sz="2300"/>
              <a:t>→ Post and comment more</a:t>
            </a:r>
            <a:endParaRPr sz="2300"/>
          </a:p>
        </p:txBody>
      </p:sp>
      <p:pic>
        <p:nvPicPr>
          <p:cNvPr id="227" name="Google Shape;227;p35"/>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Data Transformation</a:t>
            </a:r>
            <a:endParaRPr b="1" sz="4500">
              <a:solidFill>
                <a:schemeClr val="dk1"/>
              </a:solidFill>
            </a:endParaRPr>
          </a:p>
        </p:txBody>
      </p:sp>
      <p:pic>
        <p:nvPicPr>
          <p:cNvPr id="233" name="Google Shape;233;p36"/>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34" name="Google Shape;234;p36"/>
          <p:cNvSpPr txBox="1"/>
          <p:nvPr/>
        </p:nvSpPr>
        <p:spPr>
          <a:xfrm>
            <a:off x="900625" y="2220675"/>
            <a:ext cx="7407300" cy="35271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Data Transformation on Pilot Data</a:t>
            </a:r>
            <a:endParaRPr b="1"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Post text → Post length</a:t>
            </a:r>
            <a:endParaRPr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Future plan: Post text → topic modeling (LDA)</a:t>
            </a:r>
            <a:endParaRPr sz="2300">
              <a:solidFill>
                <a:schemeClr val="dk1"/>
              </a:solidFill>
              <a:latin typeface="Roboto"/>
              <a:ea typeface="Roboto"/>
              <a:cs typeface="Roboto"/>
              <a:sym typeface="Roboto"/>
            </a:endParaRPr>
          </a:p>
          <a:p>
            <a:pPr indent="0" lvl="0" marL="0" rtl="0" algn="l">
              <a:spcBef>
                <a:spcPts val="0"/>
              </a:spcBef>
              <a:spcAft>
                <a:spcPts val="0"/>
              </a:spcAft>
              <a:buNone/>
            </a:pPr>
            <a:r>
              <a:t/>
            </a:r>
            <a:endParaRPr sz="2300">
              <a:solidFill>
                <a:schemeClr val="dk1"/>
              </a:solidFill>
              <a:latin typeface="Roboto"/>
              <a:ea typeface="Roboto"/>
              <a:cs typeface="Roboto"/>
              <a:sym typeface="Roboto"/>
            </a:endParaRPr>
          </a:p>
          <a:p>
            <a:pPr indent="-374650" lvl="0" marL="457200" rtl="0" algn="l">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Chosen Statistical/ML model:</a:t>
            </a:r>
            <a:endParaRPr b="1"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Post length, total comments, upvote ratio, score → ANOVA</a:t>
            </a:r>
            <a:endParaRPr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Future plan: topic modeling → chi-square</a:t>
            </a:r>
            <a:endParaRPr sz="23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7"/>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40" name="Google Shape;240;p37"/>
          <p:cNvSpPr txBox="1"/>
          <p:nvPr/>
        </p:nvSpPr>
        <p:spPr>
          <a:xfrm>
            <a:off x="465975" y="1474250"/>
            <a:ext cx="8306700" cy="49233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alibri"/>
              <a:buChar char="●"/>
            </a:pPr>
            <a:r>
              <a:rPr b="1" lang="en-US" sz="2100">
                <a:solidFill>
                  <a:schemeClr val="dk1"/>
                </a:solidFill>
                <a:latin typeface="Calibri"/>
                <a:ea typeface="Calibri"/>
                <a:cs typeface="Calibri"/>
                <a:sym typeface="Calibri"/>
              </a:rPr>
              <a:t>Temporal Precedence:</a:t>
            </a:r>
            <a:r>
              <a:rPr lang="en-US" sz="2100">
                <a:solidFill>
                  <a:schemeClr val="dk1"/>
                </a:solidFill>
                <a:latin typeface="Calibri"/>
                <a:ea typeface="Calibri"/>
                <a:cs typeface="Calibri"/>
                <a:sym typeface="Calibri"/>
              </a:rPr>
              <a:t> </a:t>
            </a:r>
            <a:endParaRPr sz="2100">
              <a:solidFill>
                <a:schemeClr val="dk1"/>
              </a:solidFill>
              <a:latin typeface="Calibri"/>
              <a:ea typeface="Calibri"/>
              <a:cs typeface="Calibri"/>
              <a:sym typeface="Calibri"/>
            </a:endParaRPr>
          </a:p>
          <a:p>
            <a:pPr indent="-349250" lvl="1" marL="9144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COVID precede the change in post trends: Earliest post is from 2018, newest post is from 2022</a:t>
            </a:r>
            <a:endParaRPr sz="1900">
              <a:solidFill>
                <a:schemeClr val="dk1"/>
              </a:solidFill>
              <a:latin typeface="Calibri"/>
              <a:ea typeface="Calibri"/>
              <a:cs typeface="Calibri"/>
              <a:sym typeface="Calibri"/>
            </a:endParaRPr>
          </a:p>
          <a:p>
            <a:pPr indent="-349250" lvl="1" marL="9144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There is an increase in post length and number of post interactions (upvote ratios and comments)</a:t>
            </a:r>
            <a:endParaRPr sz="19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b="1" lang="en-US" sz="2100">
                <a:solidFill>
                  <a:schemeClr val="dk1"/>
                </a:solidFill>
                <a:latin typeface="Calibri"/>
                <a:ea typeface="Calibri"/>
                <a:cs typeface="Calibri"/>
                <a:sym typeface="Calibri"/>
              </a:rPr>
              <a:t>Covariance of Cause and Effect: </a:t>
            </a:r>
            <a:r>
              <a:rPr lang="en-US" sz="2100">
                <a:solidFill>
                  <a:schemeClr val="dk1"/>
                </a:solidFill>
                <a:latin typeface="Calibri"/>
                <a:ea typeface="Calibri"/>
                <a:cs typeface="Calibri"/>
                <a:sym typeface="Calibri"/>
              </a:rPr>
              <a:t>shift of post trends linked to COVID</a:t>
            </a:r>
            <a:endParaRPr sz="2100">
              <a:solidFill>
                <a:schemeClr val="dk1"/>
              </a:solidFill>
              <a:latin typeface="Calibri"/>
              <a:ea typeface="Calibri"/>
              <a:cs typeface="Calibri"/>
              <a:sym typeface="Calibri"/>
            </a:endParaRPr>
          </a:p>
        </p:txBody>
      </p:sp>
      <p:sp>
        <p:nvSpPr>
          <p:cNvPr id="241" name="Google Shape;241;p37"/>
          <p:cNvSpPr txBox="1"/>
          <p:nvPr/>
        </p:nvSpPr>
        <p:spPr>
          <a:xfrm>
            <a:off x="5179900" y="2018900"/>
            <a:ext cx="3251400" cy="6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Roboto"/>
              <a:ea typeface="Roboto"/>
              <a:cs typeface="Roboto"/>
              <a:sym typeface="Roboto"/>
            </a:endParaRPr>
          </a:p>
        </p:txBody>
      </p:sp>
      <p:sp>
        <p:nvSpPr>
          <p:cNvPr id="242" name="Google Shape;242;p37"/>
          <p:cNvSpPr txBox="1"/>
          <p:nvPr>
            <p:ph type="title"/>
          </p:nvPr>
        </p:nvSpPr>
        <p:spPr>
          <a:xfrm>
            <a:off x="711075" y="349725"/>
            <a:ext cx="71982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564"/>
              <a:buFont typeface="Calibri"/>
              <a:buNone/>
            </a:pPr>
            <a:r>
              <a:rPr b="1" lang="en-US" sz="3750">
                <a:solidFill>
                  <a:schemeClr val="dk1"/>
                </a:solidFill>
              </a:rPr>
              <a:t>Statistical Relationships in </a:t>
            </a:r>
            <a:endParaRPr b="1" sz="3750">
              <a:solidFill>
                <a:schemeClr val="dk1"/>
              </a:solidFill>
            </a:endParaRPr>
          </a:p>
          <a:p>
            <a:pPr indent="0" lvl="0" marL="0" rtl="0" algn="ctr">
              <a:spcBef>
                <a:spcPts val="0"/>
              </a:spcBef>
              <a:spcAft>
                <a:spcPts val="0"/>
              </a:spcAft>
              <a:buClr>
                <a:schemeClr val="lt1"/>
              </a:buClr>
              <a:buSzPts val="3564"/>
              <a:buFont typeface="Calibri"/>
              <a:buNone/>
            </a:pPr>
            <a:r>
              <a:rPr b="1" lang="en-US" sz="3750">
                <a:solidFill>
                  <a:schemeClr val="dk1"/>
                </a:solidFill>
              </a:rPr>
              <a:t>Pilot Data</a:t>
            </a:r>
            <a:endParaRPr b="1" sz="3750">
              <a:solidFill>
                <a:schemeClr val="dk1"/>
              </a:solidFill>
            </a:endParaRPr>
          </a:p>
        </p:txBody>
      </p:sp>
      <p:pic>
        <p:nvPicPr>
          <p:cNvPr id="243" name="Google Shape;243;p37"/>
          <p:cNvPicPr preferRelativeResize="0"/>
          <p:nvPr/>
        </p:nvPicPr>
        <p:blipFill>
          <a:blip r:embed="rId4">
            <a:alphaModFix/>
          </a:blip>
          <a:stretch>
            <a:fillRect/>
          </a:stretch>
        </p:blipFill>
        <p:spPr>
          <a:xfrm>
            <a:off x="1267600" y="3429000"/>
            <a:ext cx="3359558" cy="2681375"/>
          </a:xfrm>
          <a:prstGeom prst="rect">
            <a:avLst/>
          </a:prstGeom>
          <a:noFill/>
          <a:ln>
            <a:noFill/>
          </a:ln>
        </p:spPr>
      </p:pic>
      <p:pic>
        <p:nvPicPr>
          <p:cNvPr id="244" name="Google Shape;244;p37"/>
          <p:cNvPicPr preferRelativeResize="0"/>
          <p:nvPr/>
        </p:nvPicPr>
        <p:blipFill>
          <a:blip r:embed="rId5">
            <a:alphaModFix/>
          </a:blip>
          <a:stretch>
            <a:fillRect/>
          </a:stretch>
        </p:blipFill>
        <p:spPr>
          <a:xfrm>
            <a:off x="4846375" y="3405363"/>
            <a:ext cx="3180850" cy="2728649"/>
          </a:xfrm>
          <a:prstGeom prst="rect">
            <a:avLst/>
          </a:prstGeom>
          <a:noFill/>
          <a:ln>
            <a:noFill/>
          </a:ln>
        </p:spPr>
      </p:pic>
      <p:sp>
        <p:nvSpPr>
          <p:cNvPr id="245" name="Google Shape;245;p37"/>
          <p:cNvSpPr txBox="1"/>
          <p:nvPr/>
        </p:nvSpPr>
        <p:spPr>
          <a:xfrm>
            <a:off x="1149525" y="6134000"/>
            <a:ext cx="6648900" cy="3267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b="1" lang="en-US" sz="1800">
                <a:solidFill>
                  <a:schemeClr val="dk1"/>
                </a:solidFill>
                <a:latin typeface="Roboto"/>
                <a:ea typeface="Roboto"/>
                <a:cs typeface="Roboto"/>
                <a:sym typeface="Roboto"/>
              </a:rPr>
              <a:t>     Pre-COVID					Post-COVID</a:t>
            </a:r>
            <a:endParaRPr b="1" sz="1800">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601455" y="658537"/>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 Correlational Method</a:t>
            </a:r>
            <a:endParaRPr b="1" sz="4500">
              <a:solidFill>
                <a:schemeClr val="dk1"/>
              </a:solidFill>
            </a:endParaRPr>
          </a:p>
        </p:txBody>
      </p:sp>
      <p:pic>
        <p:nvPicPr>
          <p:cNvPr id="251" name="Google Shape;251;p38"/>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52" name="Google Shape;252;p38"/>
          <p:cNvSpPr txBox="1"/>
          <p:nvPr/>
        </p:nvSpPr>
        <p:spPr>
          <a:xfrm>
            <a:off x="1026650" y="1812675"/>
            <a:ext cx="7085100" cy="49632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Correlation </a:t>
            </a:r>
            <a:r>
              <a:rPr lang="en-US" sz="2100">
                <a:solidFill>
                  <a:schemeClr val="dk1"/>
                </a:solidFill>
                <a:latin typeface="Roboto"/>
                <a:ea typeface="Roboto"/>
                <a:cs typeface="Roboto"/>
                <a:sym typeface="Roboto"/>
              </a:rPr>
              <a:t>bivariate</a:t>
            </a:r>
            <a:r>
              <a:rPr lang="en-US" sz="2100">
                <a:solidFill>
                  <a:schemeClr val="dk1"/>
                </a:solidFill>
                <a:latin typeface="Roboto"/>
                <a:ea typeface="Roboto"/>
                <a:cs typeface="Roboto"/>
                <a:sym typeface="Roboto"/>
              </a:rPr>
              <a:t> normal model using </a:t>
            </a:r>
            <a:r>
              <a:rPr b="1" lang="en-US" sz="2100">
                <a:solidFill>
                  <a:schemeClr val="dk1"/>
                </a:solidFill>
                <a:latin typeface="Roboto"/>
                <a:ea typeface="Roboto"/>
                <a:cs typeface="Roboto"/>
                <a:sym typeface="Roboto"/>
              </a:rPr>
              <a:t>Pearson’s R</a:t>
            </a:r>
            <a:endParaRPr b="1" sz="2100">
              <a:solidFill>
                <a:schemeClr val="dk1"/>
              </a:solidFill>
              <a:latin typeface="Roboto"/>
              <a:ea typeface="Roboto"/>
              <a:cs typeface="Roboto"/>
              <a:sym typeface="Roboto"/>
            </a:endParaRPr>
          </a:p>
          <a:p>
            <a:pPr indent="-361950" lvl="1" marL="914400" rtl="0" algn="l">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Continuously</a:t>
            </a:r>
            <a:r>
              <a:rPr lang="en-US" sz="2100">
                <a:solidFill>
                  <a:schemeClr val="dk1"/>
                </a:solidFill>
                <a:latin typeface="Roboto"/>
                <a:ea typeface="Roboto"/>
                <a:cs typeface="Roboto"/>
                <a:sym typeface="Roboto"/>
              </a:rPr>
              <a:t> normal distribution</a:t>
            </a:r>
            <a:endParaRPr sz="2100">
              <a:solidFill>
                <a:schemeClr val="dk1"/>
              </a:solidFill>
              <a:latin typeface="Roboto"/>
              <a:ea typeface="Roboto"/>
              <a:cs typeface="Roboto"/>
              <a:sym typeface="Roboto"/>
            </a:endParaRPr>
          </a:p>
          <a:p>
            <a:pPr indent="-361950" lvl="1" marL="914400" rtl="0" algn="l">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Log transformation for variables</a:t>
            </a:r>
            <a:endParaRPr sz="21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Assume a linear relationship between upvote ratio, score and total comments</a:t>
            </a:r>
            <a:endParaRPr sz="2100">
              <a:solidFill>
                <a:schemeClr val="dk1"/>
              </a:solidFill>
              <a:latin typeface="Roboto"/>
              <a:ea typeface="Roboto"/>
              <a:cs typeface="Roboto"/>
              <a:sym typeface="Roboto"/>
            </a:endParaRPr>
          </a:p>
          <a:p>
            <a:pPr indent="-361950" lvl="1" marL="914400" rtl="0" algn="l">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Post length &amp; num of comments - positive correlation</a:t>
            </a:r>
            <a:endParaRPr sz="2100">
              <a:solidFill>
                <a:schemeClr val="dk1"/>
              </a:solidFill>
              <a:latin typeface="Roboto"/>
              <a:ea typeface="Roboto"/>
              <a:cs typeface="Roboto"/>
              <a:sym typeface="Roboto"/>
            </a:endParaRPr>
          </a:p>
          <a:p>
            <a:pPr indent="-361950" lvl="0" marL="457200" rtl="0" algn="l">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Future plan: Correlation between probability of topics and post engagements → Pearson and Spearman</a:t>
            </a:r>
            <a:endParaRPr sz="2100">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9"/>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58" name="Google Shape;258;p39"/>
          <p:cNvSpPr txBox="1"/>
          <p:nvPr/>
        </p:nvSpPr>
        <p:spPr>
          <a:xfrm>
            <a:off x="5179900" y="2018900"/>
            <a:ext cx="3251400" cy="6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Roboto"/>
              <a:ea typeface="Roboto"/>
              <a:cs typeface="Roboto"/>
              <a:sym typeface="Roboto"/>
            </a:endParaRPr>
          </a:p>
        </p:txBody>
      </p:sp>
      <p:sp>
        <p:nvSpPr>
          <p:cNvPr id="259" name="Google Shape;259;p39"/>
          <p:cNvSpPr txBox="1"/>
          <p:nvPr>
            <p:ph type="title"/>
          </p:nvPr>
        </p:nvSpPr>
        <p:spPr>
          <a:xfrm>
            <a:off x="266825" y="458875"/>
            <a:ext cx="8010300" cy="749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564"/>
              <a:buFont typeface="Calibri"/>
              <a:buNone/>
            </a:pPr>
            <a:r>
              <a:rPr b="1" lang="en-US" sz="3650">
                <a:solidFill>
                  <a:schemeClr val="dk1"/>
                </a:solidFill>
              </a:rPr>
              <a:t>Central Tendency and D</a:t>
            </a:r>
            <a:r>
              <a:rPr b="1" lang="en-US" sz="3650">
                <a:solidFill>
                  <a:schemeClr val="dk1"/>
                </a:solidFill>
              </a:rPr>
              <a:t>ispersion</a:t>
            </a:r>
            <a:endParaRPr b="1" sz="2450">
              <a:solidFill>
                <a:schemeClr val="dk1"/>
              </a:solidFill>
            </a:endParaRPr>
          </a:p>
        </p:txBody>
      </p:sp>
      <p:sp>
        <p:nvSpPr>
          <p:cNvPr id="260" name="Google Shape;260;p39"/>
          <p:cNvSpPr txBox="1"/>
          <p:nvPr/>
        </p:nvSpPr>
        <p:spPr>
          <a:xfrm>
            <a:off x="1326950" y="1106075"/>
            <a:ext cx="60303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3564"/>
              <a:buFont typeface="Calibri"/>
              <a:buNone/>
            </a:pPr>
            <a:r>
              <a:rPr lang="en-US" sz="1850">
                <a:solidFill>
                  <a:schemeClr val="dk1"/>
                </a:solidFill>
                <a:latin typeface="Calibri"/>
                <a:ea typeface="Calibri"/>
                <a:cs typeface="Calibri"/>
                <a:sym typeface="Calibri"/>
              </a:rPr>
              <a:t>Sample:</a:t>
            </a:r>
            <a:r>
              <a:rPr lang="en-US" sz="1850">
                <a:solidFill>
                  <a:schemeClr val="dk1"/>
                </a:solidFill>
                <a:latin typeface="Calibri"/>
                <a:ea typeface="Calibri"/>
                <a:cs typeface="Calibri"/>
                <a:sym typeface="Calibri"/>
              </a:rPr>
              <a:t> Pre-COVID and Post-COVID Dataset from Depression subreddit</a:t>
            </a:r>
            <a:endParaRPr sz="1850">
              <a:solidFill>
                <a:schemeClr val="dk1"/>
              </a:solidFill>
              <a:latin typeface="Calibri"/>
              <a:ea typeface="Calibri"/>
              <a:cs typeface="Calibri"/>
              <a:sym typeface="Calibri"/>
            </a:endParaRPr>
          </a:p>
          <a:p>
            <a:pPr indent="0" lvl="0" marL="0" rtl="0" algn="ctr">
              <a:spcBef>
                <a:spcPts val="0"/>
              </a:spcBef>
              <a:spcAft>
                <a:spcPts val="0"/>
              </a:spcAft>
              <a:buClr>
                <a:schemeClr val="lt1"/>
              </a:buClr>
              <a:buSzPts val="3564"/>
              <a:buFont typeface="Calibri"/>
              <a:buNone/>
            </a:pPr>
            <a:r>
              <a:rPr lang="en-US" sz="1850">
                <a:solidFill>
                  <a:schemeClr val="dk1"/>
                </a:solidFill>
                <a:latin typeface="Calibri"/>
                <a:ea typeface="Calibri"/>
                <a:cs typeface="Calibri"/>
                <a:sym typeface="Calibri"/>
              </a:rPr>
              <a:t>Log transformation for normal distribution</a:t>
            </a:r>
            <a:endParaRPr sz="185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pic>
        <p:nvPicPr>
          <p:cNvPr id="261" name="Google Shape;261;p39"/>
          <p:cNvPicPr preferRelativeResize="0"/>
          <p:nvPr/>
        </p:nvPicPr>
        <p:blipFill>
          <a:blip r:embed="rId4">
            <a:alphaModFix/>
          </a:blip>
          <a:stretch>
            <a:fillRect/>
          </a:stretch>
        </p:blipFill>
        <p:spPr>
          <a:xfrm>
            <a:off x="1326950" y="2194025"/>
            <a:ext cx="6242849" cy="4133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0"/>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267" name="Google Shape;267;p40"/>
          <p:cNvSpPr txBox="1"/>
          <p:nvPr/>
        </p:nvSpPr>
        <p:spPr>
          <a:xfrm>
            <a:off x="5179900" y="2018900"/>
            <a:ext cx="3251400" cy="6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latin typeface="Roboto"/>
              <a:ea typeface="Roboto"/>
              <a:cs typeface="Roboto"/>
              <a:sym typeface="Roboto"/>
            </a:endParaRPr>
          </a:p>
        </p:txBody>
      </p:sp>
      <p:sp>
        <p:nvSpPr>
          <p:cNvPr id="268" name="Google Shape;268;p40"/>
          <p:cNvSpPr txBox="1"/>
          <p:nvPr>
            <p:ph type="title"/>
          </p:nvPr>
        </p:nvSpPr>
        <p:spPr>
          <a:xfrm>
            <a:off x="266825" y="458875"/>
            <a:ext cx="8010300" cy="749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564"/>
              <a:buFont typeface="Calibri"/>
              <a:buNone/>
            </a:pPr>
            <a:r>
              <a:rPr b="1" lang="en-US" sz="3650">
                <a:solidFill>
                  <a:schemeClr val="dk1"/>
                </a:solidFill>
              </a:rPr>
              <a:t>Central Tendency and Dispersion</a:t>
            </a:r>
            <a:endParaRPr b="1" sz="2450">
              <a:solidFill>
                <a:schemeClr val="dk1"/>
              </a:solidFill>
            </a:endParaRPr>
          </a:p>
        </p:txBody>
      </p:sp>
      <p:sp>
        <p:nvSpPr>
          <p:cNvPr id="269" name="Google Shape;269;p40"/>
          <p:cNvSpPr txBox="1"/>
          <p:nvPr/>
        </p:nvSpPr>
        <p:spPr>
          <a:xfrm>
            <a:off x="266825" y="6134000"/>
            <a:ext cx="7773900" cy="3267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b="1" lang="en-US" sz="1800">
                <a:solidFill>
                  <a:schemeClr val="dk1"/>
                </a:solidFill>
                <a:latin typeface="Roboto"/>
                <a:ea typeface="Roboto"/>
                <a:cs typeface="Roboto"/>
                <a:sym typeface="Roboto"/>
              </a:rPr>
              <a:t>     Pre-COVID				  			     Post-COVID</a:t>
            </a:r>
            <a:endParaRPr b="1" sz="1800">
              <a:solidFill>
                <a:schemeClr val="dk1"/>
              </a:solidFill>
              <a:latin typeface="Roboto"/>
              <a:ea typeface="Roboto"/>
              <a:cs typeface="Roboto"/>
              <a:sym typeface="Roboto"/>
            </a:endParaRPr>
          </a:p>
        </p:txBody>
      </p:sp>
      <p:pic>
        <p:nvPicPr>
          <p:cNvPr id="270" name="Google Shape;270;p40"/>
          <p:cNvPicPr preferRelativeResize="0"/>
          <p:nvPr/>
        </p:nvPicPr>
        <p:blipFill>
          <a:blip r:embed="rId4">
            <a:alphaModFix/>
          </a:blip>
          <a:stretch>
            <a:fillRect/>
          </a:stretch>
        </p:blipFill>
        <p:spPr>
          <a:xfrm>
            <a:off x="4755350" y="2081888"/>
            <a:ext cx="3689981" cy="1410875"/>
          </a:xfrm>
          <a:prstGeom prst="rect">
            <a:avLst/>
          </a:prstGeom>
          <a:noFill/>
          <a:ln>
            <a:noFill/>
          </a:ln>
        </p:spPr>
      </p:pic>
      <p:pic>
        <p:nvPicPr>
          <p:cNvPr id="271" name="Google Shape;271;p40"/>
          <p:cNvPicPr preferRelativeResize="0"/>
          <p:nvPr/>
        </p:nvPicPr>
        <p:blipFill>
          <a:blip r:embed="rId5">
            <a:alphaModFix/>
          </a:blip>
          <a:stretch>
            <a:fillRect/>
          </a:stretch>
        </p:blipFill>
        <p:spPr>
          <a:xfrm>
            <a:off x="461775" y="2125000"/>
            <a:ext cx="3530357" cy="1324650"/>
          </a:xfrm>
          <a:prstGeom prst="rect">
            <a:avLst/>
          </a:prstGeom>
          <a:noFill/>
          <a:ln>
            <a:noFill/>
          </a:ln>
        </p:spPr>
      </p:pic>
      <p:pic>
        <p:nvPicPr>
          <p:cNvPr id="272" name="Google Shape;272;p40"/>
          <p:cNvPicPr preferRelativeResize="0"/>
          <p:nvPr/>
        </p:nvPicPr>
        <p:blipFill>
          <a:blip r:embed="rId6">
            <a:alphaModFix/>
          </a:blip>
          <a:stretch>
            <a:fillRect/>
          </a:stretch>
        </p:blipFill>
        <p:spPr>
          <a:xfrm>
            <a:off x="461775" y="3570000"/>
            <a:ext cx="3530350" cy="1221825"/>
          </a:xfrm>
          <a:prstGeom prst="rect">
            <a:avLst/>
          </a:prstGeom>
          <a:noFill/>
          <a:ln>
            <a:noFill/>
          </a:ln>
        </p:spPr>
      </p:pic>
      <p:sp>
        <p:nvSpPr>
          <p:cNvPr id="273" name="Google Shape;273;p40"/>
          <p:cNvSpPr txBox="1"/>
          <p:nvPr/>
        </p:nvSpPr>
        <p:spPr>
          <a:xfrm>
            <a:off x="1256825" y="1208575"/>
            <a:ext cx="60303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3564"/>
              <a:buFont typeface="Calibri"/>
              <a:buNone/>
            </a:pPr>
            <a:r>
              <a:rPr lang="en-US" sz="2450">
                <a:solidFill>
                  <a:schemeClr val="dk1"/>
                </a:solidFill>
                <a:latin typeface="Calibri"/>
                <a:ea typeface="Calibri"/>
                <a:cs typeface="Calibri"/>
                <a:sym typeface="Calibri"/>
              </a:rPr>
              <a:t>Sample: Pre-COVID and Post-COVID Dataset from Depression subreddit </a:t>
            </a:r>
            <a:endParaRPr sz="245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274" name="Google Shape;274;p40"/>
          <p:cNvPicPr preferRelativeResize="0"/>
          <p:nvPr/>
        </p:nvPicPr>
        <p:blipFill>
          <a:blip r:embed="rId7">
            <a:alphaModFix/>
          </a:blip>
          <a:stretch>
            <a:fillRect/>
          </a:stretch>
        </p:blipFill>
        <p:spPr>
          <a:xfrm>
            <a:off x="4755350" y="4920350"/>
            <a:ext cx="3790718" cy="1269575"/>
          </a:xfrm>
          <a:prstGeom prst="rect">
            <a:avLst/>
          </a:prstGeom>
          <a:noFill/>
          <a:ln>
            <a:noFill/>
          </a:ln>
        </p:spPr>
      </p:pic>
      <p:pic>
        <p:nvPicPr>
          <p:cNvPr id="275" name="Google Shape;275;p40"/>
          <p:cNvPicPr preferRelativeResize="0"/>
          <p:nvPr/>
        </p:nvPicPr>
        <p:blipFill>
          <a:blip r:embed="rId8">
            <a:alphaModFix/>
          </a:blip>
          <a:stretch>
            <a:fillRect/>
          </a:stretch>
        </p:blipFill>
        <p:spPr>
          <a:xfrm>
            <a:off x="461775" y="4969800"/>
            <a:ext cx="3530351" cy="1211950"/>
          </a:xfrm>
          <a:prstGeom prst="rect">
            <a:avLst/>
          </a:prstGeom>
          <a:noFill/>
          <a:ln>
            <a:noFill/>
          </a:ln>
        </p:spPr>
      </p:pic>
      <p:pic>
        <p:nvPicPr>
          <p:cNvPr id="276" name="Google Shape;276;p40"/>
          <p:cNvPicPr preferRelativeResize="0"/>
          <p:nvPr/>
        </p:nvPicPr>
        <p:blipFill>
          <a:blip r:embed="rId9">
            <a:alphaModFix/>
          </a:blip>
          <a:stretch>
            <a:fillRect/>
          </a:stretch>
        </p:blipFill>
        <p:spPr>
          <a:xfrm>
            <a:off x="4704975" y="3584038"/>
            <a:ext cx="3790725" cy="1245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1"/>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282" name="Google Shape;282;p41"/>
          <p:cNvGraphicFramePr/>
          <p:nvPr/>
        </p:nvGraphicFramePr>
        <p:xfrm>
          <a:off x="501775" y="1622750"/>
          <a:ext cx="3000000" cy="3000000"/>
        </p:xfrm>
        <a:graphic>
          <a:graphicData uri="http://schemas.openxmlformats.org/drawingml/2006/table">
            <a:tbl>
              <a:tblPr>
                <a:noFill/>
                <a:tableStyleId>{D81E57A5-A343-4169-94AA-165E9F175552}</a:tableStyleId>
              </a:tblPr>
              <a:tblGrid>
                <a:gridCol w="4226650"/>
                <a:gridCol w="4226650"/>
              </a:tblGrid>
              <a:tr h="633500">
                <a:tc>
                  <a:txBody>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Threats to Internal Validity</a:t>
                      </a:r>
                      <a:endParaRPr b="1" sz="24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Susceptible or not</a:t>
                      </a:r>
                      <a:endParaRPr b="1" sz="2400">
                        <a:solidFill>
                          <a:schemeClr val="dk1"/>
                        </a:solidFill>
                        <a:latin typeface="Calibri"/>
                        <a:ea typeface="Calibri"/>
                        <a:cs typeface="Calibri"/>
                        <a:sym typeface="Calibri"/>
                      </a:endParaRPr>
                    </a:p>
                  </a:txBody>
                  <a:tcPr marT="91425" marB="91425" marR="91425" marL="91425"/>
                </a:tc>
              </a:tr>
              <a:tr h="1880050">
                <a:tc>
                  <a:txBody>
                    <a:bodyPr/>
                    <a:lstStyle/>
                    <a:p>
                      <a:pPr indent="0" lvl="0" marL="0" rtl="0" algn="ctr">
                        <a:spcBef>
                          <a:spcPts val="0"/>
                        </a:spcBef>
                        <a:spcAft>
                          <a:spcPts val="0"/>
                        </a:spcAft>
                        <a:buNone/>
                      </a:pPr>
                      <a:r>
                        <a:rPr b="1" lang="en-US" sz="2300">
                          <a:solidFill>
                            <a:schemeClr val="dk1"/>
                          </a:solidFill>
                          <a:latin typeface="Calibri"/>
                          <a:ea typeface="Calibri"/>
                          <a:cs typeface="Calibri"/>
                          <a:sym typeface="Calibri"/>
                        </a:rPr>
                        <a:t>History Confound</a:t>
                      </a:r>
                      <a:endParaRPr b="1"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Personal situations, historical events, societal changes, or policy shifts that occur concurrently with COVID</a:t>
                      </a:r>
                      <a:endParaRPr sz="23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2300">
                          <a:solidFill>
                            <a:schemeClr val="dk1"/>
                          </a:solidFill>
                          <a:latin typeface="Calibri"/>
                          <a:ea typeface="Calibri"/>
                          <a:cs typeface="Calibri"/>
                          <a:sym typeface="Calibri"/>
                        </a:rPr>
                        <a:t>Susceptible</a:t>
                      </a:r>
                      <a:endParaRPr b="1"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Unless there are efforts to control other major events that can impact mental health trends</a:t>
                      </a:r>
                      <a:endParaRPr sz="2300">
                        <a:solidFill>
                          <a:schemeClr val="dk1"/>
                        </a:solidFill>
                        <a:latin typeface="Calibri"/>
                        <a:ea typeface="Calibri"/>
                        <a:cs typeface="Calibri"/>
                        <a:sym typeface="Calibri"/>
                      </a:endParaRPr>
                    </a:p>
                  </a:txBody>
                  <a:tcPr marT="91425" marB="91425" marR="91425" marL="91425"/>
                </a:tc>
              </a:tr>
              <a:tr h="1880050">
                <a:tc>
                  <a:txBody>
                    <a:bodyPr/>
                    <a:lstStyle/>
                    <a:p>
                      <a:pPr indent="0" lvl="0" marL="0" rtl="0" algn="ctr">
                        <a:spcBef>
                          <a:spcPts val="0"/>
                        </a:spcBef>
                        <a:spcAft>
                          <a:spcPts val="0"/>
                        </a:spcAft>
                        <a:buNone/>
                      </a:pPr>
                      <a:r>
                        <a:rPr b="1" lang="en-US" sz="2300">
                          <a:solidFill>
                            <a:schemeClr val="dk1"/>
                          </a:solidFill>
                          <a:latin typeface="Calibri"/>
                          <a:ea typeface="Calibri"/>
                          <a:cs typeface="Calibri"/>
                          <a:sym typeface="Calibri"/>
                        </a:rPr>
                        <a:t>Instrumentation Confound</a:t>
                      </a:r>
                      <a:endParaRPr b="1"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Reddit top posts algorithm changed over time</a:t>
                      </a:r>
                      <a:endParaRPr sz="23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2300">
                          <a:solidFill>
                            <a:schemeClr val="dk1"/>
                          </a:solidFill>
                          <a:latin typeface="Calibri"/>
                          <a:ea typeface="Calibri"/>
                          <a:cs typeface="Calibri"/>
                          <a:sym typeface="Calibri"/>
                        </a:rPr>
                        <a:t>Susceptible</a:t>
                      </a:r>
                      <a:endParaRPr b="1"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Collecting with Reddit API for using same algorithm for two time intervals</a:t>
                      </a:r>
                      <a:endParaRPr sz="2300">
                        <a:solidFill>
                          <a:schemeClr val="dk1"/>
                        </a:solidFill>
                        <a:latin typeface="Calibri"/>
                        <a:ea typeface="Calibri"/>
                        <a:cs typeface="Calibri"/>
                        <a:sym typeface="Calibri"/>
                      </a:endParaRPr>
                    </a:p>
                    <a:p>
                      <a:pPr indent="0" lvl="0" marL="0" rtl="0" algn="ctr">
                        <a:spcBef>
                          <a:spcPts val="0"/>
                        </a:spcBef>
                        <a:spcAft>
                          <a:spcPts val="0"/>
                        </a:spcAft>
                        <a:buNone/>
                      </a:pPr>
                      <a:r>
                        <a:t/>
                      </a:r>
                      <a:endParaRPr b="1" sz="2300">
                        <a:solidFill>
                          <a:schemeClr val="dk1"/>
                        </a:solidFill>
                        <a:latin typeface="Calibri"/>
                        <a:ea typeface="Calibri"/>
                        <a:cs typeface="Calibri"/>
                        <a:sym typeface="Calibri"/>
                      </a:endParaRPr>
                    </a:p>
                  </a:txBody>
                  <a:tcPr marT="91425" marB="91425" marR="91425" marL="91425"/>
                </a:tc>
              </a:tr>
            </a:tbl>
          </a:graphicData>
        </a:graphic>
      </p:graphicFrame>
      <p:sp>
        <p:nvSpPr>
          <p:cNvPr id="283" name="Google Shape;283;p41"/>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Threats to Internal Validity</a:t>
            </a:r>
            <a:endParaRPr b="1" sz="45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Threats to Internal Validity</a:t>
            </a:r>
            <a:endParaRPr b="1" sz="4500">
              <a:solidFill>
                <a:schemeClr val="dk1"/>
              </a:solidFill>
            </a:endParaRPr>
          </a:p>
        </p:txBody>
      </p:sp>
      <p:pic>
        <p:nvPicPr>
          <p:cNvPr id="289" name="Google Shape;289;p42"/>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290" name="Google Shape;290;p42"/>
          <p:cNvGraphicFramePr/>
          <p:nvPr/>
        </p:nvGraphicFramePr>
        <p:xfrm>
          <a:off x="503100" y="1544350"/>
          <a:ext cx="3000000" cy="3000000"/>
        </p:xfrm>
        <a:graphic>
          <a:graphicData uri="http://schemas.openxmlformats.org/drawingml/2006/table">
            <a:tbl>
              <a:tblPr>
                <a:noFill/>
                <a:tableStyleId>{D81E57A5-A343-4169-94AA-165E9F175552}</a:tableStyleId>
              </a:tblPr>
              <a:tblGrid>
                <a:gridCol w="4161200"/>
                <a:gridCol w="3976600"/>
              </a:tblGrid>
              <a:tr h="657800">
                <a:tc>
                  <a:txBody>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Threats to Internal Validity</a:t>
                      </a:r>
                      <a:endParaRPr b="1" sz="24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Susceptible or not</a:t>
                      </a:r>
                      <a:endParaRPr b="1" sz="24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42950">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Maturation</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Involves users’ natural change in behavior and maturity over time not due to COVID</a:t>
                      </a:r>
                      <a:endParaRPr sz="2100">
                        <a:solidFill>
                          <a:schemeClr val="dk1"/>
                        </a:solidFill>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Susceptible </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Mental health can be influenced by various factors; cannot be controlled</a:t>
                      </a:r>
                      <a:endParaRPr sz="2100">
                        <a:solidFill>
                          <a:schemeClr val="dk1"/>
                        </a:solidFill>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r>
              <a:tr h="1396550">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Experimental Mortality</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People with mental disorders might stop posting on social media</a:t>
                      </a:r>
                      <a:endParaRPr sz="21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Susceptible</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People might drop out of the sample–esp. suicideWatch</a:t>
                      </a:r>
                      <a:endParaRPr sz="2100">
                        <a:solidFill>
                          <a:schemeClr val="dk1"/>
                        </a:solidFill>
                        <a:latin typeface="Calibri"/>
                        <a:ea typeface="Calibri"/>
                        <a:cs typeface="Calibri"/>
                        <a:sym typeface="Calibri"/>
                      </a:endParaRPr>
                    </a:p>
                  </a:txBody>
                  <a:tcPr marT="91425" marB="91425" marR="91425" marL="91425"/>
                </a:tc>
              </a:tr>
              <a:tr h="1192450">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Statistical regression</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People with severe depression might post more</a:t>
                      </a:r>
                      <a:endParaRPr sz="21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Susceptible</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Impact the generalization of findings</a:t>
                      </a:r>
                      <a:endParaRPr sz="2100">
                        <a:solidFill>
                          <a:schemeClr val="dk1"/>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628830" y="527362"/>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500">
                <a:solidFill>
                  <a:schemeClr val="dk1"/>
                </a:solidFill>
              </a:rPr>
              <a:t>Key Constructs and </a:t>
            </a:r>
            <a:endParaRPr b="1" sz="4500">
              <a:solidFill>
                <a:schemeClr val="dk1"/>
              </a:solidFill>
            </a:endParaRPr>
          </a:p>
          <a:p>
            <a:pPr indent="0" lvl="0" marL="0" rtl="0" algn="ctr">
              <a:spcBef>
                <a:spcPts val="0"/>
              </a:spcBef>
              <a:spcAft>
                <a:spcPts val="0"/>
              </a:spcAft>
              <a:buClr>
                <a:schemeClr val="lt1"/>
              </a:buClr>
              <a:buSzPts val="3960"/>
              <a:buFont typeface="Calibri"/>
              <a:buNone/>
            </a:pPr>
            <a:r>
              <a:rPr b="1" lang="en-US" sz="4500">
                <a:solidFill>
                  <a:schemeClr val="dk1"/>
                </a:solidFill>
              </a:rPr>
              <a:t>Their Relationships </a:t>
            </a:r>
            <a:endParaRPr b="1" sz="4500">
              <a:solidFill>
                <a:schemeClr val="dk1"/>
              </a:solidFill>
            </a:endParaRPr>
          </a:p>
        </p:txBody>
      </p:sp>
      <p:sp>
        <p:nvSpPr>
          <p:cNvPr id="84" name="Google Shape;84;p16"/>
          <p:cNvSpPr txBox="1"/>
          <p:nvPr>
            <p:ph idx="1" type="body"/>
          </p:nvPr>
        </p:nvSpPr>
        <p:spPr>
          <a:xfrm>
            <a:off x="651000" y="1918150"/>
            <a:ext cx="7842000" cy="4461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300"/>
          </a:p>
          <a:p>
            <a:pPr indent="-374650" lvl="0" marL="457200" rtl="0" algn="l">
              <a:spcBef>
                <a:spcPts val="0"/>
              </a:spcBef>
              <a:spcAft>
                <a:spcPts val="0"/>
              </a:spcAft>
              <a:buSzPts val="2300"/>
              <a:buChar char="●"/>
            </a:pPr>
            <a:r>
              <a:rPr b="1" lang="en-US" sz="2300"/>
              <a:t>Key Constructs:</a:t>
            </a:r>
            <a:endParaRPr b="1" sz="2300"/>
          </a:p>
          <a:p>
            <a:pPr indent="-374650" lvl="1" marL="914400" rtl="0" algn="l">
              <a:spcBef>
                <a:spcPts val="0"/>
              </a:spcBef>
              <a:spcAft>
                <a:spcPts val="0"/>
              </a:spcAft>
              <a:buSzPts val="2300"/>
              <a:buChar char="○"/>
            </a:pPr>
            <a:r>
              <a:rPr lang="en-US" sz="2300"/>
              <a:t>COVID-19</a:t>
            </a:r>
            <a:endParaRPr sz="2300"/>
          </a:p>
          <a:p>
            <a:pPr indent="-374650" lvl="1" marL="914400" rtl="0" algn="l">
              <a:spcBef>
                <a:spcPts val="0"/>
              </a:spcBef>
              <a:spcAft>
                <a:spcPts val="0"/>
              </a:spcAft>
              <a:buSzPts val="2300"/>
              <a:buChar char="○"/>
            </a:pPr>
            <a:r>
              <a:rPr lang="en-US" sz="2300"/>
              <a:t>Post trends</a:t>
            </a:r>
            <a:endParaRPr sz="2300"/>
          </a:p>
          <a:p>
            <a:pPr indent="-374650" lvl="1" marL="914400" rtl="0" algn="l">
              <a:spcBef>
                <a:spcPts val="0"/>
              </a:spcBef>
              <a:spcAft>
                <a:spcPts val="0"/>
              </a:spcAft>
              <a:buSzPts val="2300"/>
              <a:buChar char="○"/>
            </a:pPr>
            <a:r>
              <a:rPr lang="en-US" sz="2300"/>
              <a:t>Number of engagements</a:t>
            </a:r>
            <a:endParaRPr sz="2300"/>
          </a:p>
          <a:p>
            <a:pPr indent="-374650" lvl="0" marL="457200" rtl="0" algn="l">
              <a:spcBef>
                <a:spcPts val="0"/>
              </a:spcBef>
              <a:spcAft>
                <a:spcPts val="0"/>
              </a:spcAft>
              <a:buSzPts val="2300"/>
              <a:buChar char="●"/>
            </a:pPr>
            <a:r>
              <a:rPr b="1" lang="en-US" sz="2300"/>
              <a:t>Relationship: </a:t>
            </a:r>
            <a:r>
              <a:rPr lang="en-US" sz="2300"/>
              <a:t>Causal</a:t>
            </a:r>
            <a:endParaRPr sz="2300"/>
          </a:p>
          <a:p>
            <a:pPr indent="0" lvl="0" marL="457200" rtl="0" algn="l">
              <a:spcBef>
                <a:spcPts val="0"/>
              </a:spcBef>
              <a:spcAft>
                <a:spcPts val="0"/>
              </a:spcAft>
              <a:buNone/>
            </a:pPr>
            <a:r>
              <a:rPr lang="en-US" sz="2300"/>
              <a:t>Constructs 1 </a:t>
            </a:r>
            <a:r>
              <a:rPr i="1" lang="en-US" sz="2300" u="sng"/>
              <a:t>causes</a:t>
            </a:r>
            <a:r>
              <a:rPr lang="en-US" sz="2300"/>
              <a:t> construct 2, 3</a:t>
            </a:r>
            <a:endParaRPr sz="2300"/>
          </a:p>
          <a:p>
            <a:pPr indent="-355600" lvl="0" marL="914400" rtl="0" algn="l">
              <a:spcBef>
                <a:spcPts val="0"/>
              </a:spcBef>
              <a:spcAft>
                <a:spcPts val="0"/>
              </a:spcAft>
              <a:buSzPts val="2000"/>
              <a:buChar char="●"/>
            </a:pPr>
            <a:r>
              <a:rPr lang="en-US" sz="2000"/>
              <a:t>COVID-19 has an impact on how the post trends (post length, topic modeling - future step) and number of engagements (number of comments, upvote ratio and score)</a:t>
            </a:r>
            <a:r>
              <a:rPr lang="en-US" sz="2000"/>
              <a:t> </a:t>
            </a:r>
            <a:r>
              <a:rPr lang="en-US" sz="2000"/>
              <a:t>change over time</a:t>
            </a:r>
            <a:endParaRPr sz="2500"/>
          </a:p>
        </p:txBody>
      </p:sp>
      <p:pic>
        <p:nvPicPr>
          <p:cNvPr id="85" name="Google Shape;85;p16"/>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800842" y="426187"/>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Plausible Threats</a:t>
            </a:r>
            <a:endParaRPr b="1" sz="4500">
              <a:solidFill>
                <a:schemeClr val="dk1"/>
              </a:solidFill>
            </a:endParaRPr>
          </a:p>
        </p:txBody>
      </p:sp>
      <p:pic>
        <p:nvPicPr>
          <p:cNvPr id="296" name="Google Shape;296;p43"/>
          <p:cNvPicPr preferRelativeResize="0"/>
          <p:nvPr/>
        </p:nvPicPr>
        <p:blipFill>
          <a:blip r:embed="rId3">
            <a:alphaModFix/>
          </a:blip>
          <a:stretch>
            <a:fillRect/>
          </a:stretch>
        </p:blipFill>
        <p:spPr>
          <a:xfrm>
            <a:off x="7463700" y="202825"/>
            <a:ext cx="1565325" cy="1518250"/>
          </a:xfrm>
          <a:prstGeom prst="rect">
            <a:avLst/>
          </a:prstGeom>
          <a:noFill/>
          <a:ln>
            <a:noFill/>
          </a:ln>
        </p:spPr>
      </p:pic>
      <p:graphicFrame>
        <p:nvGraphicFramePr>
          <p:cNvPr id="297" name="Google Shape;297;p43"/>
          <p:cNvGraphicFramePr/>
          <p:nvPr/>
        </p:nvGraphicFramePr>
        <p:xfrm>
          <a:off x="484625" y="1564050"/>
          <a:ext cx="3000000" cy="3000000"/>
        </p:xfrm>
        <a:graphic>
          <a:graphicData uri="http://schemas.openxmlformats.org/drawingml/2006/table">
            <a:tbl>
              <a:tblPr>
                <a:noFill/>
                <a:tableStyleId>{D81E57A5-A343-4169-94AA-165E9F175552}</a:tableStyleId>
              </a:tblPr>
              <a:tblGrid>
                <a:gridCol w="2732450"/>
                <a:gridCol w="5442300"/>
              </a:tblGrid>
              <a:tr h="527050">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Susceptible Threat</a:t>
                      </a:r>
                      <a:endParaRPr b="1" sz="1800">
                        <a:solidFill>
                          <a:schemeClr val="dk1"/>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Plausible</a:t>
                      </a:r>
                      <a:endParaRPr b="1" sz="1800">
                        <a:solidFill>
                          <a:schemeClr val="dk1"/>
                        </a:solidFill>
                        <a:latin typeface="Calibri"/>
                        <a:ea typeface="Calibri"/>
                        <a:cs typeface="Calibri"/>
                        <a:sym typeface="Calibri"/>
                      </a:endParaRPr>
                    </a:p>
                  </a:txBody>
                  <a:tcPr marT="91425" marB="91425" marR="91425" marL="91425"/>
                </a:tc>
              </a:tr>
              <a:tr h="1006025">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History Confound</a:t>
                      </a:r>
                      <a:endParaRPr b="1"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800">
                        <a:solidFill>
                          <a:schemeClr val="dk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Yes, as there can be other historical events, personal situations and outside factors that could potentially influence mental health-related subreddits</a:t>
                      </a:r>
                      <a:endParaRPr sz="1800">
                        <a:solidFill>
                          <a:schemeClr val="dk1"/>
                        </a:solidFill>
                        <a:latin typeface="Calibri"/>
                        <a:ea typeface="Calibri"/>
                        <a:cs typeface="Calibri"/>
                        <a:sym typeface="Calibri"/>
                      </a:endParaRPr>
                    </a:p>
                  </a:txBody>
                  <a:tcPr marT="91425" marB="91425" marR="91425" marL="91425"/>
                </a:tc>
              </a:tr>
              <a:tr h="757200">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Instrumentation Confound</a:t>
                      </a:r>
                      <a:endParaRPr b="1" sz="1800">
                        <a:solidFill>
                          <a:schemeClr val="dk1"/>
                        </a:solidFill>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Yes, changes in measurement tools or methods used to analyze trends could introduce biases or inconsistencies</a:t>
                      </a:r>
                      <a:endParaRPr sz="1800">
                        <a:solidFill>
                          <a:schemeClr val="dk1"/>
                        </a:solidFill>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r>
              <a:tr h="773225">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Maturation Confound</a:t>
                      </a:r>
                      <a:endParaRPr b="1"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Yes, since individuals’ mental health can be influenced by various factors as they age</a:t>
                      </a:r>
                      <a:endParaRPr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87525">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Experimental Mortality</a:t>
                      </a:r>
                      <a:endParaRPr b="1"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Yes, people might drop out of the samples by various factors</a:t>
                      </a:r>
                      <a:endParaRPr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26350">
                <a:tc>
                  <a:txBody>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Statistical Regression</a:t>
                      </a:r>
                      <a:endParaRPr b="1"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Yes, selection might be biased since sample is not generalized</a:t>
                      </a:r>
                      <a:endParaRPr sz="18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563155" y="675187"/>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300">
                <a:solidFill>
                  <a:schemeClr val="dk1"/>
                </a:solidFill>
              </a:rPr>
              <a:t>Ruling Out Plausible Threats</a:t>
            </a:r>
            <a:endParaRPr b="1" sz="4300">
              <a:solidFill>
                <a:schemeClr val="dk1"/>
              </a:solidFill>
            </a:endParaRPr>
          </a:p>
        </p:txBody>
      </p:sp>
      <p:sp>
        <p:nvSpPr>
          <p:cNvPr id="303" name="Google Shape;303;p44"/>
          <p:cNvSpPr txBox="1"/>
          <p:nvPr>
            <p:ph idx="1" type="body"/>
          </p:nvPr>
        </p:nvSpPr>
        <p:spPr>
          <a:xfrm>
            <a:off x="906525" y="2084150"/>
            <a:ext cx="7514700" cy="4168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b="1" lang="en-US" sz="2400"/>
              <a:t>Maturation: </a:t>
            </a:r>
            <a:r>
              <a:rPr lang="en-US" sz="2400"/>
              <a:t>Using Time Series design</a:t>
            </a:r>
            <a:endParaRPr sz="2400"/>
          </a:p>
          <a:p>
            <a:pPr indent="-381000" lvl="0" marL="457200" marR="0" rtl="0" algn="l">
              <a:lnSpc>
                <a:spcPct val="115000"/>
              </a:lnSpc>
              <a:spcBef>
                <a:spcPts val="0"/>
              </a:spcBef>
              <a:spcAft>
                <a:spcPts val="0"/>
              </a:spcAft>
              <a:buSzPts val="2400"/>
              <a:buChar char="●"/>
            </a:pPr>
            <a:r>
              <a:rPr b="1" lang="en-US" sz="2400"/>
              <a:t>Instrumental Confound</a:t>
            </a:r>
            <a:r>
              <a:rPr b="1" lang="en-US" sz="2400"/>
              <a:t>: </a:t>
            </a:r>
            <a:endParaRPr b="1" sz="2400"/>
          </a:p>
          <a:p>
            <a:pPr indent="-381000" lvl="1" marL="914400" marR="0" rtl="0" algn="l">
              <a:lnSpc>
                <a:spcPct val="115000"/>
              </a:lnSpc>
              <a:spcBef>
                <a:spcPts val="0"/>
              </a:spcBef>
              <a:spcAft>
                <a:spcPts val="0"/>
              </a:spcAft>
              <a:buSzPts val="2400"/>
              <a:buChar char="○"/>
            </a:pPr>
            <a:r>
              <a:rPr lang="en-US" sz="2400"/>
              <a:t>Ensure instrument validity</a:t>
            </a:r>
            <a:endParaRPr sz="2400"/>
          </a:p>
          <a:p>
            <a:pPr indent="-381000" lvl="1" marL="914400" marR="0" rtl="0" algn="l">
              <a:lnSpc>
                <a:spcPct val="115000"/>
              </a:lnSpc>
              <a:spcBef>
                <a:spcPts val="0"/>
              </a:spcBef>
              <a:spcAft>
                <a:spcPts val="0"/>
              </a:spcAft>
              <a:buSzPts val="2400"/>
              <a:buChar char="○"/>
            </a:pPr>
            <a:r>
              <a:rPr lang="en-US" sz="2400"/>
              <a:t>Establish instrument reliability</a:t>
            </a:r>
            <a:endParaRPr sz="2400"/>
          </a:p>
          <a:p>
            <a:pPr indent="-381000" lvl="1" marL="914400" marR="0" rtl="0" algn="l">
              <a:lnSpc>
                <a:spcPct val="115000"/>
              </a:lnSpc>
              <a:spcBef>
                <a:spcPts val="0"/>
              </a:spcBef>
              <a:spcAft>
                <a:spcPts val="0"/>
              </a:spcAft>
              <a:buSzPts val="2400"/>
              <a:buChar char="○"/>
            </a:pPr>
            <a:r>
              <a:rPr lang="en-US" sz="2400"/>
              <a:t>Mitigate measurement biases</a:t>
            </a:r>
            <a:endParaRPr sz="2400"/>
          </a:p>
          <a:p>
            <a:pPr indent="-381000" lvl="0" marL="457200" marR="0" rtl="0" algn="l">
              <a:lnSpc>
                <a:spcPct val="115000"/>
              </a:lnSpc>
              <a:spcBef>
                <a:spcPts val="0"/>
              </a:spcBef>
              <a:spcAft>
                <a:spcPts val="0"/>
              </a:spcAft>
              <a:buSzPts val="2400"/>
              <a:buChar char="●"/>
            </a:pPr>
            <a:r>
              <a:rPr b="1" lang="en-US" sz="2400"/>
              <a:t>Statistical Regression:</a:t>
            </a:r>
            <a:endParaRPr b="1" sz="2400"/>
          </a:p>
          <a:p>
            <a:pPr indent="-381000" lvl="1" marL="914400" marR="0" rtl="0" algn="l">
              <a:lnSpc>
                <a:spcPct val="115000"/>
              </a:lnSpc>
              <a:spcBef>
                <a:spcPts val="0"/>
              </a:spcBef>
              <a:spcAft>
                <a:spcPts val="0"/>
              </a:spcAft>
              <a:buSzPts val="2400"/>
              <a:buChar char="○"/>
            </a:pPr>
            <a:r>
              <a:rPr lang="en-US" sz="2400"/>
              <a:t>Assess </a:t>
            </a:r>
            <a:r>
              <a:rPr lang="en-US" sz="2400"/>
              <a:t>model</a:t>
            </a:r>
            <a:r>
              <a:rPr lang="en-US" sz="2400"/>
              <a:t> fit and residuals</a:t>
            </a:r>
            <a:endParaRPr sz="2400"/>
          </a:p>
          <a:p>
            <a:pPr indent="-381000" lvl="1" marL="914400" marR="0" rtl="0" algn="l">
              <a:lnSpc>
                <a:spcPct val="115000"/>
              </a:lnSpc>
              <a:spcBef>
                <a:spcPts val="0"/>
              </a:spcBef>
              <a:spcAft>
                <a:spcPts val="0"/>
              </a:spcAft>
              <a:buSzPts val="2400"/>
              <a:buChar char="○"/>
            </a:pPr>
            <a:r>
              <a:rPr lang="en-US" sz="2400"/>
              <a:t>Control for relevant covariates</a:t>
            </a:r>
            <a:endParaRPr sz="2400"/>
          </a:p>
          <a:p>
            <a:pPr indent="-381000" lvl="1" marL="914400" marR="0" rtl="0" algn="l">
              <a:lnSpc>
                <a:spcPct val="115000"/>
              </a:lnSpc>
              <a:spcBef>
                <a:spcPts val="0"/>
              </a:spcBef>
              <a:spcAft>
                <a:spcPts val="0"/>
              </a:spcAft>
              <a:buSzPts val="2400"/>
              <a:buChar char="○"/>
            </a:pPr>
            <a:r>
              <a:rPr lang="en-US" sz="2400"/>
              <a:t>Assess collinearity</a:t>
            </a:r>
            <a:endParaRPr sz="2400"/>
          </a:p>
        </p:txBody>
      </p:sp>
      <p:pic>
        <p:nvPicPr>
          <p:cNvPr id="304" name="Google Shape;304;p44"/>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960980" y="590437"/>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200">
                <a:solidFill>
                  <a:schemeClr val="dk1"/>
                </a:solidFill>
              </a:rPr>
              <a:t>Plausible Threats </a:t>
            </a:r>
            <a:endParaRPr b="1" sz="4200">
              <a:solidFill>
                <a:schemeClr val="dk1"/>
              </a:solidFill>
            </a:endParaRPr>
          </a:p>
          <a:p>
            <a:pPr indent="0" lvl="0" marL="0" rtl="0" algn="ctr">
              <a:spcBef>
                <a:spcPts val="0"/>
              </a:spcBef>
              <a:spcAft>
                <a:spcPts val="0"/>
              </a:spcAft>
              <a:buClr>
                <a:schemeClr val="lt1"/>
              </a:buClr>
              <a:buSzPts val="3960"/>
              <a:buFont typeface="Calibri"/>
              <a:buNone/>
            </a:pPr>
            <a:r>
              <a:rPr b="1" lang="en-US" sz="4200">
                <a:solidFill>
                  <a:schemeClr val="dk1"/>
                </a:solidFill>
              </a:rPr>
              <a:t>Unable to Address</a:t>
            </a:r>
            <a:endParaRPr b="1" sz="4200">
              <a:solidFill>
                <a:schemeClr val="dk1"/>
              </a:solidFill>
            </a:endParaRPr>
          </a:p>
        </p:txBody>
      </p:sp>
      <p:sp>
        <p:nvSpPr>
          <p:cNvPr id="310" name="Google Shape;310;p45"/>
          <p:cNvSpPr txBox="1"/>
          <p:nvPr>
            <p:ph idx="1" type="body"/>
          </p:nvPr>
        </p:nvSpPr>
        <p:spPr>
          <a:xfrm>
            <a:off x="604350" y="2233450"/>
            <a:ext cx="7935300" cy="4237800"/>
          </a:xfrm>
          <a:prstGeom prst="rect">
            <a:avLst/>
          </a:prstGeom>
          <a:noFill/>
          <a:ln>
            <a:noFill/>
          </a:ln>
        </p:spPr>
        <p:txBody>
          <a:bodyPr anchorCtr="0" anchor="t" bIns="45700" lIns="91425" spcFirstLastPara="1" rIns="91425" wrap="square" tIns="45700">
            <a:normAutofit lnSpcReduction="10000"/>
          </a:bodyPr>
          <a:lstStyle/>
          <a:p>
            <a:pPr indent="-381000" lvl="0" marL="457200" marR="0" rtl="0" algn="l">
              <a:lnSpc>
                <a:spcPct val="115000"/>
              </a:lnSpc>
              <a:spcBef>
                <a:spcPts val="0"/>
              </a:spcBef>
              <a:spcAft>
                <a:spcPts val="0"/>
              </a:spcAft>
              <a:buSzPts val="2400"/>
              <a:buChar char="●"/>
            </a:pPr>
            <a:r>
              <a:rPr b="1" lang="en-US" sz="2400"/>
              <a:t>History confound</a:t>
            </a:r>
            <a:r>
              <a:rPr lang="en-US" sz="2400"/>
              <a:t>: changes in participants' mental health or posting behavior over time due to maturation or other external historical factors could still confound the observed effects</a:t>
            </a:r>
            <a:endParaRPr sz="2400"/>
          </a:p>
          <a:p>
            <a:pPr indent="-381000" lvl="0" marL="457200" marR="0" rtl="0" algn="l">
              <a:lnSpc>
                <a:spcPct val="115000"/>
              </a:lnSpc>
              <a:spcBef>
                <a:spcPts val="0"/>
              </a:spcBef>
              <a:spcAft>
                <a:spcPts val="0"/>
              </a:spcAft>
              <a:buSzPts val="2400"/>
              <a:buChar char="●"/>
            </a:pPr>
            <a:r>
              <a:rPr lang="en-US" sz="2400"/>
              <a:t>While the post-intervention assessment can capture changes, it may be challenging to attribute those changes solely to the intervention.</a:t>
            </a:r>
            <a:endParaRPr sz="2400"/>
          </a:p>
          <a:p>
            <a:pPr indent="-381000" lvl="0" marL="457200" marR="0" rtl="0" algn="l">
              <a:lnSpc>
                <a:spcPct val="115000"/>
              </a:lnSpc>
              <a:spcBef>
                <a:spcPts val="0"/>
              </a:spcBef>
              <a:spcAft>
                <a:spcPts val="0"/>
              </a:spcAft>
              <a:buSzPts val="2400"/>
              <a:buChar char="●"/>
            </a:pPr>
            <a:r>
              <a:rPr lang="en-US" sz="2400"/>
              <a:t>To address in the future: </a:t>
            </a:r>
            <a:r>
              <a:rPr b="1" lang="en-US" sz="2400"/>
              <a:t>Experimental Mortality</a:t>
            </a:r>
            <a:endParaRPr b="1" sz="2400"/>
          </a:p>
          <a:p>
            <a:pPr indent="-381000" lvl="1" marL="914400" marR="0" rtl="0" algn="l">
              <a:lnSpc>
                <a:spcPct val="115000"/>
              </a:lnSpc>
              <a:spcBef>
                <a:spcPts val="0"/>
              </a:spcBef>
              <a:spcAft>
                <a:spcPts val="0"/>
              </a:spcAft>
              <a:buSzPts val="2400"/>
              <a:buChar char="○"/>
            </a:pPr>
            <a:r>
              <a:rPr lang="en-US" sz="2400"/>
              <a:t>Sensitivity Analysis: Assess and compare impacts</a:t>
            </a:r>
            <a:endParaRPr sz="2400"/>
          </a:p>
          <a:p>
            <a:pPr indent="-381000" lvl="1" marL="914400" marR="0" rtl="0" algn="l">
              <a:lnSpc>
                <a:spcPct val="115000"/>
              </a:lnSpc>
              <a:spcBef>
                <a:spcPts val="0"/>
              </a:spcBef>
              <a:spcAft>
                <a:spcPts val="0"/>
              </a:spcAft>
              <a:buSzPts val="2400"/>
              <a:buChar char="○"/>
            </a:pPr>
            <a:r>
              <a:rPr lang="en-US" sz="2400"/>
              <a:t>Consider </a:t>
            </a:r>
            <a:r>
              <a:rPr lang="en-US" sz="2400"/>
              <a:t>data</a:t>
            </a:r>
            <a:r>
              <a:rPr lang="en-US" sz="2400"/>
              <a:t> imputation methods</a:t>
            </a:r>
            <a:endParaRPr sz="2400"/>
          </a:p>
        </p:txBody>
      </p:sp>
      <p:pic>
        <p:nvPicPr>
          <p:cNvPr id="311" name="Google Shape;311;p45"/>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648425" y="262325"/>
            <a:ext cx="71982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564"/>
              <a:buFont typeface="Calibri"/>
              <a:buNone/>
            </a:pPr>
            <a:r>
              <a:rPr b="1" lang="en-US" sz="3550">
                <a:solidFill>
                  <a:schemeClr val="dk1"/>
                </a:solidFill>
              </a:rPr>
              <a:t>Descriptive Statistics</a:t>
            </a:r>
            <a:r>
              <a:rPr b="1" lang="en-US" sz="3550">
                <a:solidFill>
                  <a:schemeClr val="dk1"/>
                </a:solidFill>
              </a:rPr>
              <a:t> in Pilot Data</a:t>
            </a:r>
            <a:endParaRPr b="1" sz="3550">
              <a:solidFill>
                <a:schemeClr val="dk1"/>
              </a:solidFill>
            </a:endParaRPr>
          </a:p>
          <a:p>
            <a:pPr indent="0" lvl="0" marL="0" rtl="0" algn="l">
              <a:spcBef>
                <a:spcPts val="0"/>
              </a:spcBef>
              <a:spcAft>
                <a:spcPts val="0"/>
              </a:spcAft>
              <a:buClr>
                <a:schemeClr val="lt1"/>
              </a:buClr>
              <a:buSzPts val="3564"/>
              <a:buFont typeface="Calibri"/>
              <a:buNone/>
            </a:pPr>
            <a:r>
              <a:rPr b="1" lang="en-US" sz="2850">
                <a:solidFill>
                  <a:schemeClr val="dk1"/>
                </a:solidFill>
              </a:rPr>
              <a:t>(Examples Depression subreddit Time Series)</a:t>
            </a:r>
            <a:endParaRPr b="1" sz="2850">
              <a:solidFill>
                <a:schemeClr val="dk1"/>
              </a:solidFill>
            </a:endParaRPr>
          </a:p>
        </p:txBody>
      </p:sp>
      <p:pic>
        <p:nvPicPr>
          <p:cNvPr id="317" name="Google Shape;317;p46"/>
          <p:cNvPicPr preferRelativeResize="0"/>
          <p:nvPr/>
        </p:nvPicPr>
        <p:blipFill>
          <a:blip r:embed="rId3">
            <a:alphaModFix/>
          </a:blip>
          <a:stretch>
            <a:fillRect/>
          </a:stretch>
        </p:blipFill>
        <p:spPr>
          <a:xfrm>
            <a:off x="7463700" y="202825"/>
            <a:ext cx="1565325" cy="1518250"/>
          </a:xfrm>
          <a:prstGeom prst="rect">
            <a:avLst/>
          </a:prstGeom>
          <a:noFill/>
          <a:ln>
            <a:noFill/>
          </a:ln>
        </p:spPr>
      </p:pic>
      <p:pic>
        <p:nvPicPr>
          <p:cNvPr id="318" name="Google Shape;318;p46"/>
          <p:cNvPicPr preferRelativeResize="0"/>
          <p:nvPr/>
        </p:nvPicPr>
        <p:blipFill>
          <a:blip r:embed="rId4">
            <a:alphaModFix/>
          </a:blip>
          <a:stretch>
            <a:fillRect/>
          </a:stretch>
        </p:blipFill>
        <p:spPr>
          <a:xfrm>
            <a:off x="4701700" y="4216325"/>
            <a:ext cx="4327324" cy="2251825"/>
          </a:xfrm>
          <a:prstGeom prst="rect">
            <a:avLst/>
          </a:prstGeom>
          <a:noFill/>
          <a:ln>
            <a:noFill/>
          </a:ln>
        </p:spPr>
      </p:pic>
      <p:pic>
        <p:nvPicPr>
          <p:cNvPr id="319" name="Google Shape;319;p46"/>
          <p:cNvPicPr preferRelativeResize="0"/>
          <p:nvPr/>
        </p:nvPicPr>
        <p:blipFill>
          <a:blip r:embed="rId5">
            <a:alphaModFix/>
          </a:blip>
          <a:stretch>
            <a:fillRect/>
          </a:stretch>
        </p:blipFill>
        <p:spPr>
          <a:xfrm>
            <a:off x="191825" y="1735525"/>
            <a:ext cx="4367699" cy="2251825"/>
          </a:xfrm>
          <a:prstGeom prst="rect">
            <a:avLst/>
          </a:prstGeom>
          <a:noFill/>
          <a:ln>
            <a:noFill/>
          </a:ln>
        </p:spPr>
      </p:pic>
      <p:pic>
        <p:nvPicPr>
          <p:cNvPr id="320" name="Google Shape;320;p46"/>
          <p:cNvPicPr preferRelativeResize="0"/>
          <p:nvPr/>
        </p:nvPicPr>
        <p:blipFill>
          <a:blip r:embed="rId6">
            <a:alphaModFix/>
          </a:blip>
          <a:stretch>
            <a:fillRect/>
          </a:stretch>
        </p:blipFill>
        <p:spPr>
          <a:xfrm>
            <a:off x="165875" y="4216321"/>
            <a:ext cx="4419599" cy="2318478"/>
          </a:xfrm>
          <a:prstGeom prst="rect">
            <a:avLst/>
          </a:prstGeom>
          <a:noFill/>
          <a:ln>
            <a:noFill/>
          </a:ln>
        </p:spPr>
      </p:pic>
      <p:pic>
        <p:nvPicPr>
          <p:cNvPr id="321" name="Google Shape;321;p46"/>
          <p:cNvPicPr preferRelativeResize="0"/>
          <p:nvPr/>
        </p:nvPicPr>
        <p:blipFill>
          <a:blip r:embed="rId7">
            <a:alphaModFix/>
          </a:blip>
          <a:stretch>
            <a:fillRect/>
          </a:stretch>
        </p:blipFill>
        <p:spPr>
          <a:xfrm>
            <a:off x="4701700" y="1735425"/>
            <a:ext cx="4327323" cy="225202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572113" y="324150"/>
            <a:ext cx="71982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564"/>
              <a:buFont typeface="Calibri"/>
              <a:buNone/>
            </a:pPr>
            <a:r>
              <a:rPr b="1" lang="en-US" sz="3550">
                <a:solidFill>
                  <a:schemeClr val="dk1"/>
                </a:solidFill>
              </a:rPr>
              <a:t>Descriptive Statistics in Pilot Data</a:t>
            </a:r>
            <a:endParaRPr b="1" sz="3550">
              <a:solidFill>
                <a:schemeClr val="dk1"/>
              </a:solidFill>
            </a:endParaRPr>
          </a:p>
          <a:p>
            <a:pPr indent="0" lvl="0" marL="0" rtl="0" algn="l">
              <a:spcBef>
                <a:spcPts val="0"/>
              </a:spcBef>
              <a:spcAft>
                <a:spcPts val="0"/>
              </a:spcAft>
              <a:buClr>
                <a:schemeClr val="lt1"/>
              </a:buClr>
              <a:buSzPts val="3564"/>
              <a:buFont typeface="Calibri"/>
              <a:buNone/>
            </a:pPr>
            <a:r>
              <a:rPr b="1" lang="en-US" sz="2850">
                <a:solidFill>
                  <a:schemeClr val="dk1"/>
                </a:solidFill>
              </a:rPr>
              <a:t>(Example from Anxiety subreddit Time Series)</a:t>
            </a:r>
            <a:endParaRPr b="1" sz="3750">
              <a:solidFill>
                <a:schemeClr val="dk1"/>
              </a:solidFill>
            </a:endParaRPr>
          </a:p>
        </p:txBody>
      </p:sp>
      <p:pic>
        <p:nvPicPr>
          <p:cNvPr id="327" name="Google Shape;327;p47"/>
          <p:cNvPicPr preferRelativeResize="0"/>
          <p:nvPr/>
        </p:nvPicPr>
        <p:blipFill>
          <a:blip r:embed="rId3">
            <a:alphaModFix/>
          </a:blip>
          <a:stretch>
            <a:fillRect/>
          </a:stretch>
        </p:blipFill>
        <p:spPr>
          <a:xfrm>
            <a:off x="7463700" y="202825"/>
            <a:ext cx="1565325" cy="1518250"/>
          </a:xfrm>
          <a:prstGeom prst="rect">
            <a:avLst/>
          </a:prstGeom>
          <a:noFill/>
          <a:ln>
            <a:noFill/>
          </a:ln>
        </p:spPr>
      </p:pic>
      <p:pic>
        <p:nvPicPr>
          <p:cNvPr id="328" name="Google Shape;328;p47"/>
          <p:cNvPicPr preferRelativeResize="0"/>
          <p:nvPr/>
        </p:nvPicPr>
        <p:blipFill>
          <a:blip r:embed="rId4">
            <a:alphaModFix/>
          </a:blip>
          <a:stretch>
            <a:fillRect/>
          </a:stretch>
        </p:blipFill>
        <p:spPr>
          <a:xfrm>
            <a:off x="123450" y="4013150"/>
            <a:ext cx="4260574" cy="2454238"/>
          </a:xfrm>
          <a:prstGeom prst="rect">
            <a:avLst/>
          </a:prstGeom>
          <a:noFill/>
          <a:ln>
            <a:noFill/>
          </a:ln>
        </p:spPr>
      </p:pic>
      <p:pic>
        <p:nvPicPr>
          <p:cNvPr id="329" name="Google Shape;329;p47"/>
          <p:cNvPicPr preferRelativeResize="0"/>
          <p:nvPr/>
        </p:nvPicPr>
        <p:blipFill>
          <a:blip r:embed="rId5">
            <a:alphaModFix/>
          </a:blip>
          <a:stretch>
            <a:fillRect/>
          </a:stretch>
        </p:blipFill>
        <p:spPr>
          <a:xfrm>
            <a:off x="123450" y="1581150"/>
            <a:ext cx="4260577" cy="2199153"/>
          </a:xfrm>
          <a:prstGeom prst="rect">
            <a:avLst/>
          </a:prstGeom>
          <a:noFill/>
          <a:ln>
            <a:noFill/>
          </a:ln>
        </p:spPr>
      </p:pic>
      <p:pic>
        <p:nvPicPr>
          <p:cNvPr id="330" name="Google Shape;330;p47"/>
          <p:cNvPicPr preferRelativeResize="0"/>
          <p:nvPr/>
        </p:nvPicPr>
        <p:blipFill>
          <a:blip r:embed="rId6">
            <a:alphaModFix/>
          </a:blip>
          <a:stretch>
            <a:fillRect/>
          </a:stretch>
        </p:blipFill>
        <p:spPr>
          <a:xfrm>
            <a:off x="4497725" y="1578675"/>
            <a:ext cx="4409802" cy="2199149"/>
          </a:xfrm>
          <a:prstGeom prst="rect">
            <a:avLst/>
          </a:prstGeom>
          <a:noFill/>
          <a:ln>
            <a:noFill/>
          </a:ln>
        </p:spPr>
      </p:pic>
      <p:pic>
        <p:nvPicPr>
          <p:cNvPr id="331" name="Google Shape;331;p47"/>
          <p:cNvPicPr preferRelativeResize="0"/>
          <p:nvPr/>
        </p:nvPicPr>
        <p:blipFill>
          <a:blip r:embed="rId7">
            <a:alphaModFix/>
          </a:blip>
          <a:stretch>
            <a:fillRect/>
          </a:stretch>
        </p:blipFill>
        <p:spPr>
          <a:xfrm>
            <a:off x="4619225" y="4091562"/>
            <a:ext cx="4409798" cy="22974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Experimental Design</a:t>
            </a:r>
            <a:endParaRPr b="1" sz="4500">
              <a:solidFill>
                <a:schemeClr val="dk1"/>
              </a:solidFill>
            </a:endParaRPr>
          </a:p>
        </p:txBody>
      </p:sp>
      <p:sp>
        <p:nvSpPr>
          <p:cNvPr id="337" name="Google Shape;337;p48"/>
          <p:cNvSpPr txBox="1"/>
          <p:nvPr>
            <p:ph idx="1" type="body"/>
          </p:nvPr>
        </p:nvSpPr>
        <p:spPr>
          <a:xfrm>
            <a:off x="1212525" y="1721075"/>
            <a:ext cx="6904200" cy="4549200"/>
          </a:xfrm>
          <a:prstGeom prst="rect">
            <a:avLst/>
          </a:prstGeom>
          <a:noFill/>
          <a:ln>
            <a:noFill/>
          </a:ln>
        </p:spPr>
        <p:txBody>
          <a:bodyPr anchorCtr="0" anchor="t" bIns="45700" lIns="91425" spcFirstLastPara="1" rIns="91425" wrap="square" tIns="45700">
            <a:normAutofit/>
          </a:bodyPr>
          <a:lstStyle/>
          <a:p>
            <a:pPr indent="0" lvl="0" marL="0" marR="0" rtl="0" algn="ctr">
              <a:lnSpc>
                <a:spcPct val="115000"/>
              </a:lnSpc>
              <a:spcBef>
                <a:spcPts val="0"/>
              </a:spcBef>
              <a:spcAft>
                <a:spcPts val="0"/>
              </a:spcAft>
              <a:buNone/>
            </a:pPr>
            <a:r>
              <a:rPr b="1" lang="en-US" sz="2935"/>
              <a:t>Quasi-experimental design</a:t>
            </a:r>
            <a:endParaRPr b="1" sz="2935"/>
          </a:p>
          <a:p>
            <a:pPr indent="0" lvl="0" marL="0" marR="0" rtl="0" algn="l">
              <a:lnSpc>
                <a:spcPct val="115000"/>
              </a:lnSpc>
              <a:spcBef>
                <a:spcPts val="0"/>
              </a:spcBef>
              <a:spcAft>
                <a:spcPts val="0"/>
              </a:spcAft>
              <a:buNone/>
            </a:pPr>
            <a:r>
              <a:t/>
            </a:r>
            <a:endParaRPr sz="2400"/>
          </a:p>
          <a:p>
            <a:pPr indent="0" lvl="0" marL="0" marR="0" rtl="0" algn="l">
              <a:lnSpc>
                <a:spcPct val="115000"/>
              </a:lnSpc>
              <a:spcBef>
                <a:spcPts val="0"/>
              </a:spcBef>
              <a:spcAft>
                <a:spcPts val="0"/>
              </a:spcAft>
              <a:buNone/>
            </a:pPr>
            <a:r>
              <a:t/>
            </a:r>
            <a:endParaRPr sz="2400"/>
          </a:p>
          <a:p>
            <a:pPr indent="0" lvl="0" marL="0" marR="0" rtl="0" algn="l">
              <a:lnSpc>
                <a:spcPct val="115000"/>
              </a:lnSpc>
              <a:spcBef>
                <a:spcPts val="0"/>
              </a:spcBef>
              <a:spcAft>
                <a:spcPts val="0"/>
              </a:spcAft>
              <a:buNone/>
            </a:pPr>
            <a:r>
              <a:t/>
            </a:r>
            <a:endParaRPr sz="2400"/>
          </a:p>
          <a:p>
            <a:pPr indent="0" lvl="0" marL="0" marR="0" rtl="0" algn="l">
              <a:lnSpc>
                <a:spcPct val="115000"/>
              </a:lnSpc>
              <a:spcBef>
                <a:spcPts val="0"/>
              </a:spcBef>
              <a:spcAft>
                <a:spcPts val="0"/>
              </a:spcAft>
              <a:buNone/>
            </a:pPr>
            <a:r>
              <a:t/>
            </a:r>
            <a:endParaRPr sz="2400"/>
          </a:p>
          <a:p>
            <a:pPr indent="0" lvl="0" marL="457200" marR="0" rtl="0" algn="l">
              <a:lnSpc>
                <a:spcPct val="115000"/>
              </a:lnSpc>
              <a:spcBef>
                <a:spcPts val="0"/>
              </a:spcBef>
              <a:spcAft>
                <a:spcPts val="0"/>
              </a:spcAft>
              <a:buNone/>
            </a:pPr>
            <a:r>
              <a:t/>
            </a:r>
            <a:endParaRPr sz="2400"/>
          </a:p>
        </p:txBody>
      </p:sp>
      <p:pic>
        <p:nvPicPr>
          <p:cNvPr id="338" name="Google Shape;338;p48"/>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339" name="Google Shape;339;p48"/>
          <p:cNvSpPr/>
          <p:nvPr/>
        </p:nvSpPr>
        <p:spPr>
          <a:xfrm>
            <a:off x="1466450" y="3309150"/>
            <a:ext cx="1215000" cy="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Subreddit</a:t>
            </a:r>
            <a:endParaRPr>
              <a:latin typeface="Roboto"/>
              <a:ea typeface="Roboto"/>
              <a:cs typeface="Roboto"/>
              <a:sym typeface="Roboto"/>
            </a:endParaRPr>
          </a:p>
        </p:txBody>
      </p:sp>
      <p:sp>
        <p:nvSpPr>
          <p:cNvPr id="340" name="Google Shape;340;p48"/>
          <p:cNvSpPr/>
          <p:nvPr/>
        </p:nvSpPr>
        <p:spPr>
          <a:xfrm>
            <a:off x="2977975" y="2672175"/>
            <a:ext cx="1297500" cy="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Post Trends</a:t>
            </a:r>
            <a:endParaRPr>
              <a:latin typeface="Roboto"/>
              <a:ea typeface="Roboto"/>
              <a:cs typeface="Roboto"/>
              <a:sym typeface="Roboto"/>
            </a:endParaRPr>
          </a:p>
        </p:txBody>
      </p:sp>
      <p:sp>
        <p:nvSpPr>
          <p:cNvPr id="341" name="Google Shape;341;p48"/>
          <p:cNvSpPr/>
          <p:nvPr/>
        </p:nvSpPr>
        <p:spPr>
          <a:xfrm>
            <a:off x="2977975" y="3824625"/>
            <a:ext cx="1297500" cy="9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Post engagements</a:t>
            </a:r>
            <a:endParaRPr>
              <a:latin typeface="Roboto"/>
              <a:ea typeface="Roboto"/>
              <a:cs typeface="Roboto"/>
              <a:sym typeface="Roboto"/>
            </a:endParaRPr>
          </a:p>
        </p:txBody>
      </p:sp>
      <p:sp>
        <p:nvSpPr>
          <p:cNvPr id="342" name="Google Shape;342;p48"/>
          <p:cNvSpPr/>
          <p:nvPr/>
        </p:nvSpPr>
        <p:spPr>
          <a:xfrm>
            <a:off x="4489700" y="3250650"/>
            <a:ext cx="1091400" cy="9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COVID</a:t>
            </a:r>
            <a:endParaRPr>
              <a:latin typeface="Roboto"/>
              <a:ea typeface="Roboto"/>
              <a:cs typeface="Roboto"/>
              <a:sym typeface="Roboto"/>
            </a:endParaRPr>
          </a:p>
        </p:txBody>
      </p:sp>
      <p:sp>
        <p:nvSpPr>
          <p:cNvPr id="343" name="Google Shape;343;p48"/>
          <p:cNvSpPr/>
          <p:nvPr/>
        </p:nvSpPr>
        <p:spPr>
          <a:xfrm>
            <a:off x="5795325" y="2605275"/>
            <a:ext cx="1297500" cy="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Post Trends</a:t>
            </a:r>
            <a:endParaRPr>
              <a:latin typeface="Roboto"/>
              <a:ea typeface="Roboto"/>
              <a:cs typeface="Roboto"/>
              <a:sym typeface="Roboto"/>
            </a:endParaRPr>
          </a:p>
        </p:txBody>
      </p:sp>
      <p:sp>
        <p:nvSpPr>
          <p:cNvPr id="344" name="Google Shape;344;p48"/>
          <p:cNvSpPr/>
          <p:nvPr/>
        </p:nvSpPr>
        <p:spPr>
          <a:xfrm>
            <a:off x="5795325" y="3875200"/>
            <a:ext cx="1297500" cy="8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Post engagements</a:t>
            </a:r>
            <a:endParaRPr>
              <a:latin typeface="Roboto"/>
              <a:ea typeface="Roboto"/>
              <a:cs typeface="Roboto"/>
              <a:sym typeface="Roboto"/>
            </a:endParaRPr>
          </a:p>
        </p:txBody>
      </p:sp>
      <p:sp>
        <p:nvSpPr>
          <p:cNvPr id="345" name="Google Shape;345;p48"/>
          <p:cNvSpPr txBox="1"/>
          <p:nvPr/>
        </p:nvSpPr>
        <p:spPr>
          <a:xfrm>
            <a:off x="1339275" y="4291725"/>
            <a:ext cx="18948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latin typeface="Roboto"/>
                <a:ea typeface="Roboto"/>
                <a:cs typeface="Roboto"/>
                <a:sym typeface="Roboto"/>
              </a:rPr>
              <a:t>Nonequivalent </a:t>
            </a:r>
            <a:r>
              <a:rPr b="1" lang="en-US" sz="1500">
                <a:solidFill>
                  <a:schemeClr val="dk1"/>
                </a:solidFill>
                <a:latin typeface="Roboto"/>
                <a:ea typeface="Roboto"/>
                <a:cs typeface="Roboto"/>
                <a:sym typeface="Roboto"/>
              </a:rPr>
              <a:t>Control groups</a:t>
            </a:r>
            <a:endParaRPr b="1" sz="1500">
              <a:solidFill>
                <a:schemeClr val="dk1"/>
              </a:solidFill>
              <a:latin typeface="Roboto"/>
              <a:ea typeface="Roboto"/>
              <a:cs typeface="Roboto"/>
              <a:sym typeface="Roboto"/>
            </a:endParaRPr>
          </a:p>
        </p:txBody>
      </p:sp>
      <p:sp>
        <p:nvSpPr>
          <p:cNvPr id="346" name="Google Shape;346;p48"/>
          <p:cNvSpPr txBox="1"/>
          <p:nvPr/>
        </p:nvSpPr>
        <p:spPr>
          <a:xfrm>
            <a:off x="3107325" y="5054950"/>
            <a:ext cx="18948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latin typeface="Roboto"/>
                <a:ea typeface="Roboto"/>
                <a:cs typeface="Roboto"/>
                <a:sym typeface="Roboto"/>
              </a:rPr>
              <a:t>Pre-COVID</a:t>
            </a:r>
            <a:endParaRPr b="1" sz="1500">
              <a:solidFill>
                <a:schemeClr val="dk1"/>
              </a:solidFill>
              <a:latin typeface="Roboto"/>
              <a:ea typeface="Roboto"/>
              <a:cs typeface="Roboto"/>
              <a:sym typeface="Roboto"/>
            </a:endParaRPr>
          </a:p>
        </p:txBody>
      </p:sp>
      <p:sp>
        <p:nvSpPr>
          <p:cNvPr id="347" name="Google Shape;347;p48"/>
          <p:cNvSpPr txBox="1"/>
          <p:nvPr/>
        </p:nvSpPr>
        <p:spPr>
          <a:xfrm>
            <a:off x="5795325" y="5054950"/>
            <a:ext cx="18948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latin typeface="Roboto"/>
                <a:ea typeface="Roboto"/>
                <a:cs typeface="Roboto"/>
                <a:sym typeface="Roboto"/>
              </a:rPr>
              <a:t>Post-COVID</a:t>
            </a:r>
            <a:endParaRPr b="1" sz="1500">
              <a:solidFill>
                <a:schemeClr val="dk1"/>
              </a:solidFill>
              <a:latin typeface="Roboto"/>
              <a:ea typeface="Roboto"/>
              <a:cs typeface="Roboto"/>
              <a:sym typeface="Roboto"/>
            </a:endParaRPr>
          </a:p>
        </p:txBody>
      </p:sp>
      <p:sp>
        <p:nvSpPr>
          <p:cNvPr id="348" name="Google Shape;348;p48"/>
          <p:cNvSpPr txBox="1"/>
          <p:nvPr/>
        </p:nvSpPr>
        <p:spPr>
          <a:xfrm>
            <a:off x="1281625" y="5818175"/>
            <a:ext cx="73104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Roboto"/>
                <a:ea typeface="Roboto"/>
                <a:cs typeface="Roboto"/>
                <a:sym typeface="Roboto"/>
              </a:rPr>
              <a:t>-&gt; Replicate for compare 9 different subreddit groups</a:t>
            </a:r>
            <a:endParaRPr sz="2000">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572480" y="604237"/>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Quasi-Experimental Design </a:t>
            </a:r>
            <a:endParaRPr b="1" sz="4500">
              <a:solidFill>
                <a:schemeClr val="dk1"/>
              </a:solidFill>
            </a:endParaRPr>
          </a:p>
        </p:txBody>
      </p:sp>
      <p:pic>
        <p:nvPicPr>
          <p:cNvPr id="354" name="Google Shape;354;p49"/>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355" name="Google Shape;355;p49"/>
          <p:cNvSpPr txBox="1"/>
          <p:nvPr/>
        </p:nvSpPr>
        <p:spPr>
          <a:xfrm>
            <a:off x="999825" y="2309475"/>
            <a:ext cx="7322700" cy="3633300"/>
          </a:xfrm>
          <a:prstGeom prst="rect">
            <a:avLst/>
          </a:prstGeom>
          <a:noFill/>
          <a:ln>
            <a:noFill/>
          </a:ln>
        </p:spPr>
        <p:txBody>
          <a:bodyPr anchorCtr="0" anchor="t" bIns="91425" lIns="91425" spcFirstLastPara="1" rIns="91425" wrap="square" tIns="91425">
            <a:noAutofit/>
          </a:bodyPr>
          <a:lstStyle/>
          <a:p>
            <a:pPr indent="-381952" lvl="0" marL="457200" rtl="0" algn="l">
              <a:lnSpc>
                <a:spcPct val="95000"/>
              </a:lnSpc>
              <a:spcBef>
                <a:spcPts val="0"/>
              </a:spcBef>
              <a:spcAft>
                <a:spcPts val="0"/>
              </a:spcAft>
              <a:buClr>
                <a:schemeClr val="dk1"/>
              </a:buClr>
              <a:buSzPts val="2415"/>
              <a:buFont typeface="Roboto"/>
              <a:buChar char="●"/>
            </a:pPr>
            <a:r>
              <a:rPr b="1" lang="en-US" sz="2415">
                <a:solidFill>
                  <a:schemeClr val="dk1"/>
                </a:solidFill>
                <a:latin typeface="Roboto"/>
                <a:ea typeface="Roboto"/>
                <a:cs typeface="Roboto"/>
                <a:sym typeface="Roboto"/>
              </a:rPr>
              <a:t>Nonequivalent control groups design</a:t>
            </a:r>
            <a:endParaRPr b="1" sz="2415">
              <a:solidFill>
                <a:schemeClr val="dk1"/>
              </a:solidFill>
              <a:latin typeface="Roboto"/>
              <a:ea typeface="Roboto"/>
              <a:cs typeface="Roboto"/>
              <a:sym typeface="Roboto"/>
            </a:endParaRPr>
          </a:p>
          <a:p>
            <a:pPr indent="-381952" lvl="1" marL="914400" rtl="0" algn="l">
              <a:lnSpc>
                <a:spcPct val="95000"/>
              </a:lnSpc>
              <a:spcBef>
                <a:spcPts val="0"/>
              </a:spcBef>
              <a:spcAft>
                <a:spcPts val="0"/>
              </a:spcAft>
              <a:buClr>
                <a:schemeClr val="dk1"/>
              </a:buClr>
              <a:buSzPts val="2415"/>
              <a:buFont typeface="Roboto"/>
              <a:buChar char="○"/>
            </a:pPr>
            <a:r>
              <a:rPr lang="en-US" sz="2415">
                <a:solidFill>
                  <a:schemeClr val="dk1"/>
                </a:solidFill>
                <a:latin typeface="Roboto"/>
                <a:ea typeface="Roboto"/>
                <a:cs typeface="Roboto"/>
                <a:sym typeface="Roboto"/>
              </a:rPr>
              <a:t>Compare </a:t>
            </a:r>
            <a:r>
              <a:rPr lang="en-US" sz="2415">
                <a:solidFill>
                  <a:schemeClr val="dk1"/>
                </a:solidFill>
                <a:latin typeface="Roboto"/>
                <a:ea typeface="Roboto"/>
                <a:cs typeface="Roboto"/>
                <a:sym typeface="Roboto"/>
              </a:rPr>
              <a:t>9 different mental health-related subreddits</a:t>
            </a:r>
            <a:endParaRPr sz="2415">
              <a:solidFill>
                <a:schemeClr val="dk1"/>
              </a:solidFill>
              <a:latin typeface="Roboto"/>
              <a:ea typeface="Roboto"/>
              <a:cs typeface="Roboto"/>
              <a:sym typeface="Roboto"/>
            </a:endParaRPr>
          </a:p>
          <a:p>
            <a:pPr indent="-369252" lvl="0" marL="457200" rtl="0" algn="l">
              <a:lnSpc>
                <a:spcPct val="95000"/>
              </a:lnSpc>
              <a:spcBef>
                <a:spcPts val="0"/>
              </a:spcBef>
              <a:spcAft>
                <a:spcPts val="0"/>
              </a:spcAft>
              <a:buClr>
                <a:schemeClr val="dk1"/>
              </a:buClr>
              <a:buSzPts val="2215"/>
              <a:buFont typeface="Roboto"/>
              <a:buChar char="●"/>
            </a:pPr>
            <a:r>
              <a:rPr b="1" lang="en-US" sz="2215">
                <a:solidFill>
                  <a:schemeClr val="dk1"/>
                </a:solidFill>
                <a:latin typeface="Roboto"/>
                <a:ea typeface="Roboto"/>
                <a:cs typeface="Roboto"/>
                <a:sym typeface="Roboto"/>
              </a:rPr>
              <a:t>Time Series Analysis - ARIMA Prediction</a:t>
            </a:r>
            <a:endParaRPr b="1" sz="2215">
              <a:solidFill>
                <a:schemeClr val="dk1"/>
              </a:solidFill>
              <a:latin typeface="Roboto"/>
              <a:ea typeface="Roboto"/>
              <a:cs typeface="Roboto"/>
              <a:sym typeface="Roboto"/>
            </a:endParaRPr>
          </a:p>
          <a:p>
            <a:pPr indent="-369252" lvl="1" marL="914400" rtl="0" algn="l">
              <a:lnSpc>
                <a:spcPct val="95000"/>
              </a:lnSpc>
              <a:spcBef>
                <a:spcPts val="0"/>
              </a:spcBef>
              <a:spcAft>
                <a:spcPts val="0"/>
              </a:spcAft>
              <a:buClr>
                <a:schemeClr val="dk1"/>
              </a:buClr>
              <a:buSzPts val="2215"/>
              <a:buFont typeface="Roboto"/>
              <a:buChar char="○"/>
            </a:pPr>
            <a:r>
              <a:rPr lang="en-US" sz="2215">
                <a:solidFill>
                  <a:schemeClr val="dk1"/>
                </a:solidFill>
                <a:latin typeface="Roboto"/>
                <a:ea typeface="Roboto"/>
                <a:cs typeface="Roboto"/>
                <a:sym typeface="Roboto"/>
              </a:rPr>
              <a:t>Several observations for time series:</a:t>
            </a:r>
            <a:endParaRPr sz="2215">
              <a:solidFill>
                <a:schemeClr val="dk1"/>
              </a:solidFill>
              <a:latin typeface="Roboto"/>
              <a:ea typeface="Roboto"/>
              <a:cs typeface="Roboto"/>
              <a:sym typeface="Roboto"/>
            </a:endParaRPr>
          </a:p>
          <a:p>
            <a:pPr indent="-369252" lvl="2" marL="1371600" rtl="0" algn="l">
              <a:lnSpc>
                <a:spcPct val="95000"/>
              </a:lnSpc>
              <a:spcBef>
                <a:spcPts val="0"/>
              </a:spcBef>
              <a:spcAft>
                <a:spcPts val="0"/>
              </a:spcAft>
              <a:buClr>
                <a:schemeClr val="dk1"/>
              </a:buClr>
              <a:buSzPts val="2215"/>
              <a:buFont typeface="Roboto"/>
              <a:buChar char="■"/>
            </a:pPr>
            <a:r>
              <a:rPr lang="en-US" sz="2215">
                <a:solidFill>
                  <a:schemeClr val="dk1"/>
                </a:solidFill>
                <a:latin typeface="Roboto"/>
                <a:ea typeface="Roboto"/>
                <a:cs typeface="Roboto"/>
                <a:sym typeface="Roboto"/>
              </a:rPr>
              <a:t>Post Trends</a:t>
            </a:r>
            <a:endParaRPr sz="2215">
              <a:solidFill>
                <a:schemeClr val="dk1"/>
              </a:solidFill>
              <a:latin typeface="Roboto"/>
              <a:ea typeface="Roboto"/>
              <a:cs typeface="Roboto"/>
              <a:sym typeface="Roboto"/>
            </a:endParaRPr>
          </a:p>
          <a:p>
            <a:pPr indent="-369252" lvl="2" marL="1371600" rtl="0" algn="l">
              <a:lnSpc>
                <a:spcPct val="95000"/>
              </a:lnSpc>
              <a:spcBef>
                <a:spcPts val="0"/>
              </a:spcBef>
              <a:spcAft>
                <a:spcPts val="0"/>
              </a:spcAft>
              <a:buClr>
                <a:schemeClr val="dk1"/>
              </a:buClr>
              <a:buSzPts val="2215"/>
              <a:buFont typeface="Roboto"/>
              <a:buChar char="■"/>
            </a:pPr>
            <a:r>
              <a:rPr lang="en-US" sz="2215">
                <a:solidFill>
                  <a:schemeClr val="dk1"/>
                </a:solidFill>
                <a:latin typeface="Roboto"/>
                <a:ea typeface="Roboto"/>
                <a:cs typeface="Roboto"/>
                <a:sym typeface="Roboto"/>
              </a:rPr>
              <a:t>Engagement</a:t>
            </a:r>
            <a:endParaRPr sz="2215">
              <a:solidFill>
                <a:schemeClr val="dk1"/>
              </a:solidFill>
              <a:latin typeface="Roboto"/>
              <a:ea typeface="Roboto"/>
              <a:cs typeface="Roboto"/>
              <a:sym typeface="Roboto"/>
            </a:endParaRPr>
          </a:p>
          <a:p>
            <a:pPr indent="-369252" lvl="1" marL="914400" rtl="0" algn="l">
              <a:lnSpc>
                <a:spcPct val="95000"/>
              </a:lnSpc>
              <a:spcBef>
                <a:spcPts val="0"/>
              </a:spcBef>
              <a:spcAft>
                <a:spcPts val="0"/>
              </a:spcAft>
              <a:buClr>
                <a:schemeClr val="dk1"/>
              </a:buClr>
              <a:buSzPts val="2215"/>
              <a:buFont typeface="Roboto"/>
              <a:buChar char="○"/>
            </a:pPr>
            <a:r>
              <a:rPr lang="en-US" sz="2215">
                <a:solidFill>
                  <a:schemeClr val="dk1"/>
                </a:solidFill>
                <a:latin typeface="Roboto"/>
                <a:ea typeface="Roboto"/>
                <a:cs typeface="Roboto"/>
                <a:sym typeface="Roboto"/>
              </a:rPr>
              <a:t>Mitigate maturation confound</a:t>
            </a:r>
            <a:endParaRPr sz="2415">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868355" y="491562"/>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3650">
                <a:solidFill>
                  <a:schemeClr val="dk1"/>
                </a:solidFill>
              </a:rPr>
              <a:t>ARIMA Model Analysis</a:t>
            </a:r>
            <a:endParaRPr b="1" sz="3650">
              <a:solidFill>
                <a:schemeClr val="dk1"/>
              </a:solidFill>
            </a:endParaRPr>
          </a:p>
        </p:txBody>
      </p:sp>
      <p:pic>
        <p:nvPicPr>
          <p:cNvPr id="361" name="Google Shape;361;p50"/>
          <p:cNvPicPr preferRelativeResize="0"/>
          <p:nvPr/>
        </p:nvPicPr>
        <p:blipFill>
          <a:blip r:embed="rId4">
            <a:alphaModFix/>
          </a:blip>
          <a:stretch>
            <a:fillRect/>
          </a:stretch>
        </p:blipFill>
        <p:spPr>
          <a:xfrm>
            <a:off x="7463700" y="202825"/>
            <a:ext cx="1565325" cy="1518250"/>
          </a:xfrm>
          <a:prstGeom prst="rect">
            <a:avLst/>
          </a:prstGeom>
          <a:noFill/>
          <a:ln>
            <a:noFill/>
          </a:ln>
        </p:spPr>
      </p:pic>
      <p:sp>
        <p:nvSpPr>
          <p:cNvPr id="362" name="Google Shape;362;p50"/>
          <p:cNvSpPr txBox="1"/>
          <p:nvPr/>
        </p:nvSpPr>
        <p:spPr>
          <a:xfrm>
            <a:off x="609225" y="2233775"/>
            <a:ext cx="3187500" cy="37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15">
                <a:solidFill>
                  <a:schemeClr val="dk1"/>
                </a:solidFill>
                <a:latin typeface="Roboto"/>
                <a:ea typeface="Roboto"/>
                <a:cs typeface="Roboto"/>
                <a:sym typeface="Roboto"/>
              </a:rPr>
              <a:t>Observations: </a:t>
            </a:r>
            <a:endParaRPr b="1" sz="2015">
              <a:solidFill>
                <a:schemeClr val="dk1"/>
              </a:solidFill>
              <a:latin typeface="Roboto"/>
              <a:ea typeface="Roboto"/>
              <a:cs typeface="Roboto"/>
              <a:sym typeface="Roboto"/>
            </a:endParaRPr>
          </a:p>
          <a:p>
            <a:pPr indent="-356552" lvl="0" marL="4572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Post content</a:t>
            </a:r>
            <a:endParaRPr sz="2015">
              <a:solidFill>
                <a:schemeClr val="dk1"/>
              </a:solidFill>
              <a:latin typeface="Roboto"/>
              <a:ea typeface="Roboto"/>
              <a:cs typeface="Roboto"/>
              <a:sym typeface="Roboto"/>
            </a:endParaRPr>
          </a:p>
          <a:p>
            <a:pPr indent="-356552" lvl="1" marL="9144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Post text</a:t>
            </a:r>
            <a:endParaRPr sz="2015">
              <a:solidFill>
                <a:schemeClr val="dk1"/>
              </a:solidFill>
              <a:latin typeface="Roboto"/>
              <a:ea typeface="Roboto"/>
              <a:cs typeface="Roboto"/>
              <a:sym typeface="Roboto"/>
            </a:endParaRPr>
          </a:p>
          <a:p>
            <a:pPr indent="-356552" lvl="1" marL="9144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Post length</a:t>
            </a:r>
            <a:endParaRPr sz="2015">
              <a:solidFill>
                <a:schemeClr val="dk1"/>
              </a:solidFill>
              <a:latin typeface="Roboto"/>
              <a:ea typeface="Roboto"/>
              <a:cs typeface="Roboto"/>
              <a:sym typeface="Roboto"/>
            </a:endParaRPr>
          </a:p>
          <a:p>
            <a:pPr indent="-356552" lvl="0" marL="4572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Engagement</a:t>
            </a:r>
            <a:endParaRPr sz="2015">
              <a:solidFill>
                <a:schemeClr val="dk1"/>
              </a:solidFill>
              <a:latin typeface="Roboto"/>
              <a:ea typeface="Roboto"/>
              <a:cs typeface="Roboto"/>
              <a:sym typeface="Roboto"/>
            </a:endParaRPr>
          </a:p>
          <a:p>
            <a:pPr indent="-356552" lvl="1" marL="9144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Total comments</a:t>
            </a:r>
            <a:endParaRPr sz="2015">
              <a:solidFill>
                <a:schemeClr val="dk1"/>
              </a:solidFill>
              <a:latin typeface="Roboto"/>
              <a:ea typeface="Roboto"/>
              <a:cs typeface="Roboto"/>
              <a:sym typeface="Roboto"/>
            </a:endParaRPr>
          </a:p>
          <a:p>
            <a:pPr indent="-356552" lvl="1" marL="9144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Upvote ratio</a:t>
            </a:r>
            <a:endParaRPr sz="2015">
              <a:solidFill>
                <a:schemeClr val="dk1"/>
              </a:solidFill>
              <a:latin typeface="Roboto"/>
              <a:ea typeface="Roboto"/>
              <a:cs typeface="Roboto"/>
              <a:sym typeface="Roboto"/>
            </a:endParaRPr>
          </a:p>
          <a:p>
            <a:pPr indent="-356552" lvl="1" marL="914400" rtl="0" algn="l">
              <a:spcBef>
                <a:spcPts val="0"/>
              </a:spcBef>
              <a:spcAft>
                <a:spcPts val="0"/>
              </a:spcAft>
              <a:buClr>
                <a:schemeClr val="dk1"/>
              </a:buClr>
              <a:buSzPts val="2015"/>
              <a:buFont typeface="Roboto"/>
              <a:buChar char="○"/>
            </a:pPr>
            <a:r>
              <a:rPr lang="en-US" sz="2015">
                <a:solidFill>
                  <a:schemeClr val="dk1"/>
                </a:solidFill>
                <a:latin typeface="Roboto"/>
                <a:ea typeface="Roboto"/>
                <a:cs typeface="Roboto"/>
                <a:sym typeface="Roboto"/>
              </a:rPr>
              <a:t>Score</a:t>
            </a:r>
            <a:endParaRPr sz="2015">
              <a:solidFill>
                <a:schemeClr val="dk1"/>
              </a:solidFill>
              <a:latin typeface="Roboto"/>
              <a:ea typeface="Roboto"/>
              <a:cs typeface="Roboto"/>
              <a:sym typeface="Roboto"/>
            </a:endParaRPr>
          </a:p>
          <a:p>
            <a:pPr indent="0" lvl="0" marL="0" rtl="0" algn="l">
              <a:spcBef>
                <a:spcPts val="0"/>
              </a:spcBef>
              <a:spcAft>
                <a:spcPts val="0"/>
              </a:spcAft>
              <a:buNone/>
            </a:pPr>
            <a:r>
              <a:rPr b="1" lang="en-US" sz="2015">
                <a:solidFill>
                  <a:schemeClr val="dk1"/>
                </a:solidFill>
                <a:latin typeface="Roboto"/>
                <a:ea typeface="Roboto"/>
                <a:cs typeface="Roboto"/>
                <a:sym typeface="Roboto"/>
              </a:rPr>
              <a:t>X (treatment): </a:t>
            </a:r>
            <a:r>
              <a:rPr lang="en-US" sz="2015">
                <a:solidFill>
                  <a:schemeClr val="dk1"/>
                </a:solidFill>
                <a:latin typeface="Roboto"/>
                <a:ea typeface="Roboto"/>
                <a:cs typeface="Roboto"/>
                <a:sym typeface="Roboto"/>
              </a:rPr>
              <a:t>COVID (determined by time)</a:t>
            </a:r>
            <a:endParaRPr>
              <a:latin typeface="Roboto"/>
              <a:ea typeface="Roboto"/>
              <a:cs typeface="Roboto"/>
              <a:sym typeface="Roboto"/>
            </a:endParaRPr>
          </a:p>
          <a:p>
            <a:pPr indent="0" lvl="0" marL="0" rtl="0" algn="l">
              <a:spcBef>
                <a:spcPts val="0"/>
              </a:spcBef>
              <a:spcAft>
                <a:spcPts val="0"/>
              </a:spcAft>
              <a:buNone/>
            </a:pPr>
            <a:r>
              <a:t/>
            </a:r>
            <a:endParaRPr b="1" sz="2015">
              <a:solidFill>
                <a:schemeClr val="dk1"/>
              </a:solidFill>
              <a:latin typeface="Roboto"/>
              <a:ea typeface="Roboto"/>
              <a:cs typeface="Roboto"/>
              <a:sym typeface="Roboto"/>
            </a:endParaRPr>
          </a:p>
          <a:p>
            <a:pPr indent="0" lvl="0" marL="0" rtl="0" algn="l">
              <a:spcBef>
                <a:spcPts val="0"/>
              </a:spcBef>
              <a:spcAft>
                <a:spcPts val="0"/>
              </a:spcAft>
              <a:buNone/>
            </a:pPr>
            <a:r>
              <a:t/>
            </a:r>
            <a:endParaRPr b="1" sz="2015">
              <a:solidFill>
                <a:schemeClr val="dk1"/>
              </a:solidFill>
              <a:latin typeface="Roboto"/>
              <a:ea typeface="Roboto"/>
              <a:cs typeface="Roboto"/>
              <a:sym typeface="Roboto"/>
            </a:endParaRPr>
          </a:p>
          <a:p>
            <a:pPr indent="0" lvl="0" marL="0" rtl="0" algn="l">
              <a:spcBef>
                <a:spcPts val="0"/>
              </a:spcBef>
              <a:spcAft>
                <a:spcPts val="0"/>
              </a:spcAft>
              <a:buNone/>
            </a:pPr>
            <a:r>
              <a:t/>
            </a:r>
            <a:endParaRPr b="1" sz="2015">
              <a:solidFill>
                <a:schemeClr val="dk1"/>
              </a:solidFill>
              <a:latin typeface="Roboto"/>
              <a:ea typeface="Roboto"/>
              <a:cs typeface="Roboto"/>
              <a:sym typeface="Roboto"/>
            </a:endParaRPr>
          </a:p>
          <a:p>
            <a:pPr indent="0" lvl="0" marL="0" rtl="0" algn="l">
              <a:spcBef>
                <a:spcPts val="0"/>
              </a:spcBef>
              <a:spcAft>
                <a:spcPts val="0"/>
              </a:spcAft>
              <a:buNone/>
            </a:pPr>
            <a:r>
              <a:t/>
            </a:r>
            <a:endParaRPr b="1" sz="2015">
              <a:solidFill>
                <a:schemeClr val="dk1"/>
              </a:solidFill>
              <a:latin typeface="Roboto"/>
              <a:ea typeface="Roboto"/>
              <a:cs typeface="Roboto"/>
              <a:sym typeface="Roboto"/>
            </a:endParaRPr>
          </a:p>
        </p:txBody>
      </p:sp>
      <p:pic>
        <p:nvPicPr>
          <p:cNvPr id="363" name="Google Shape;363;p50"/>
          <p:cNvPicPr preferRelativeResize="0"/>
          <p:nvPr/>
        </p:nvPicPr>
        <p:blipFill rotWithShape="1">
          <a:blip r:embed="rId5">
            <a:alphaModFix/>
          </a:blip>
          <a:srcRect b="0" l="49" r="49" t="0"/>
          <a:stretch/>
        </p:blipFill>
        <p:spPr>
          <a:xfrm>
            <a:off x="3979650" y="1826500"/>
            <a:ext cx="4129051" cy="2259401"/>
          </a:xfrm>
          <a:prstGeom prst="rect">
            <a:avLst/>
          </a:prstGeom>
          <a:noFill/>
          <a:ln>
            <a:noFill/>
          </a:ln>
        </p:spPr>
      </p:pic>
      <p:pic>
        <p:nvPicPr>
          <p:cNvPr id="364" name="Google Shape;364;p50"/>
          <p:cNvPicPr preferRelativeResize="0"/>
          <p:nvPr/>
        </p:nvPicPr>
        <p:blipFill>
          <a:blip r:embed="rId6">
            <a:alphaModFix/>
          </a:blip>
          <a:stretch>
            <a:fillRect/>
          </a:stretch>
        </p:blipFill>
        <p:spPr>
          <a:xfrm>
            <a:off x="3979650" y="4256725"/>
            <a:ext cx="4129052" cy="22593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960330" y="268212"/>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3650">
                <a:solidFill>
                  <a:schemeClr val="dk1"/>
                </a:solidFill>
              </a:rPr>
              <a:t>ARIMA Model Analysis</a:t>
            </a:r>
            <a:endParaRPr b="1" sz="3650">
              <a:solidFill>
                <a:schemeClr val="dk1"/>
              </a:solidFill>
            </a:endParaRPr>
          </a:p>
        </p:txBody>
      </p:sp>
      <p:pic>
        <p:nvPicPr>
          <p:cNvPr id="370" name="Google Shape;370;p51"/>
          <p:cNvPicPr preferRelativeResize="0"/>
          <p:nvPr/>
        </p:nvPicPr>
        <p:blipFill>
          <a:blip r:embed="rId3">
            <a:alphaModFix/>
          </a:blip>
          <a:stretch>
            <a:fillRect/>
          </a:stretch>
        </p:blipFill>
        <p:spPr>
          <a:xfrm>
            <a:off x="7463700" y="202825"/>
            <a:ext cx="1565325" cy="1518250"/>
          </a:xfrm>
          <a:prstGeom prst="rect">
            <a:avLst/>
          </a:prstGeom>
          <a:noFill/>
          <a:ln>
            <a:noFill/>
          </a:ln>
        </p:spPr>
      </p:pic>
      <p:pic>
        <p:nvPicPr>
          <p:cNvPr id="371" name="Google Shape;371;p51"/>
          <p:cNvPicPr preferRelativeResize="0"/>
          <p:nvPr/>
        </p:nvPicPr>
        <p:blipFill>
          <a:blip r:embed="rId4">
            <a:alphaModFix/>
          </a:blip>
          <a:stretch>
            <a:fillRect/>
          </a:stretch>
        </p:blipFill>
        <p:spPr>
          <a:xfrm>
            <a:off x="4689050" y="988699"/>
            <a:ext cx="3190626" cy="1742992"/>
          </a:xfrm>
          <a:prstGeom prst="rect">
            <a:avLst/>
          </a:prstGeom>
          <a:noFill/>
          <a:ln>
            <a:noFill/>
          </a:ln>
        </p:spPr>
      </p:pic>
      <p:pic>
        <p:nvPicPr>
          <p:cNvPr id="372" name="Google Shape;372;p51"/>
          <p:cNvPicPr preferRelativeResize="0"/>
          <p:nvPr/>
        </p:nvPicPr>
        <p:blipFill>
          <a:blip r:embed="rId5">
            <a:alphaModFix/>
          </a:blip>
          <a:stretch>
            <a:fillRect/>
          </a:stretch>
        </p:blipFill>
        <p:spPr>
          <a:xfrm>
            <a:off x="960325" y="2903286"/>
            <a:ext cx="3190627" cy="1744374"/>
          </a:xfrm>
          <a:prstGeom prst="rect">
            <a:avLst/>
          </a:prstGeom>
          <a:noFill/>
          <a:ln>
            <a:noFill/>
          </a:ln>
        </p:spPr>
      </p:pic>
      <p:pic>
        <p:nvPicPr>
          <p:cNvPr id="373" name="Google Shape;373;p51"/>
          <p:cNvPicPr preferRelativeResize="0"/>
          <p:nvPr/>
        </p:nvPicPr>
        <p:blipFill>
          <a:blip r:embed="rId6">
            <a:alphaModFix/>
          </a:blip>
          <a:stretch>
            <a:fillRect/>
          </a:stretch>
        </p:blipFill>
        <p:spPr>
          <a:xfrm>
            <a:off x="960325" y="978411"/>
            <a:ext cx="3190627" cy="1763574"/>
          </a:xfrm>
          <a:prstGeom prst="rect">
            <a:avLst/>
          </a:prstGeom>
          <a:noFill/>
          <a:ln>
            <a:noFill/>
          </a:ln>
        </p:spPr>
      </p:pic>
      <p:pic>
        <p:nvPicPr>
          <p:cNvPr id="374" name="Google Shape;374;p51"/>
          <p:cNvPicPr preferRelativeResize="0"/>
          <p:nvPr/>
        </p:nvPicPr>
        <p:blipFill>
          <a:blip r:embed="rId7">
            <a:alphaModFix/>
          </a:blip>
          <a:stretch>
            <a:fillRect/>
          </a:stretch>
        </p:blipFill>
        <p:spPr>
          <a:xfrm>
            <a:off x="4689050" y="2899175"/>
            <a:ext cx="3165011" cy="1743000"/>
          </a:xfrm>
          <a:prstGeom prst="rect">
            <a:avLst/>
          </a:prstGeom>
          <a:noFill/>
          <a:ln>
            <a:noFill/>
          </a:ln>
        </p:spPr>
      </p:pic>
      <p:pic>
        <p:nvPicPr>
          <p:cNvPr id="375" name="Google Shape;375;p51"/>
          <p:cNvPicPr preferRelativeResize="0"/>
          <p:nvPr/>
        </p:nvPicPr>
        <p:blipFill>
          <a:blip r:embed="rId8">
            <a:alphaModFix/>
          </a:blip>
          <a:stretch>
            <a:fillRect/>
          </a:stretch>
        </p:blipFill>
        <p:spPr>
          <a:xfrm>
            <a:off x="4689050" y="4809650"/>
            <a:ext cx="3165000" cy="1735359"/>
          </a:xfrm>
          <a:prstGeom prst="rect">
            <a:avLst/>
          </a:prstGeom>
          <a:noFill/>
          <a:ln>
            <a:noFill/>
          </a:ln>
        </p:spPr>
      </p:pic>
      <p:pic>
        <p:nvPicPr>
          <p:cNvPr id="376" name="Google Shape;376;p51"/>
          <p:cNvPicPr preferRelativeResize="0"/>
          <p:nvPr/>
        </p:nvPicPr>
        <p:blipFill>
          <a:blip r:embed="rId9">
            <a:alphaModFix/>
          </a:blip>
          <a:stretch>
            <a:fillRect/>
          </a:stretch>
        </p:blipFill>
        <p:spPr>
          <a:xfrm>
            <a:off x="960325" y="4808949"/>
            <a:ext cx="3190627" cy="17686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651005" y="658587"/>
            <a:ext cx="7407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200">
                <a:solidFill>
                  <a:schemeClr val="dk1"/>
                </a:solidFill>
              </a:rPr>
              <a:t>Independent/Dependent Variables</a:t>
            </a:r>
            <a:endParaRPr b="1" sz="4200">
              <a:solidFill>
                <a:schemeClr val="dk1"/>
              </a:solidFill>
            </a:endParaRPr>
          </a:p>
        </p:txBody>
      </p:sp>
      <p:sp>
        <p:nvSpPr>
          <p:cNvPr id="382" name="Google Shape;382;p52"/>
          <p:cNvSpPr txBox="1"/>
          <p:nvPr>
            <p:ph idx="1" type="body"/>
          </p:nvPr>
        </p:nvSpPr>
        <p:spPr>
          <a:xfrm>
            <a:off x="801425" y="2088925"/>
            <a:ext cx="7515000" cy="429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300"/>
          </a:p>
          <a:p>
            <a:pPr indent="-381000" lvl="0" marL="457200" rtl="0" algn="l">
              <a:spcBef>
                <a:spcPts val="0"/>
              </a:spcBef>
              <a:spcAft>
                <a:spcPts val="0"/>
              </a:spcAft>
              <a:buSzPts val="2400"/>
              <a:buChar char="●"/>
            </a:pPr>
            <a:r>
              <a:rPr b="1" lang="en-US" sz="2400"/>
              <a:t>Independent variables: </a:t>
            </a:r>
            <a:r>
              <a:rPr lang="en-US" sz="2400"/>
              <a:t>Post Text, Total Comments, Score, Upvote Ratio</a:t>
            </a:r>
            <a:endParaRPr sz="2400"/>
          </a:p>
          <a:p>
            <a:pPr indent="-381000" lvl="0" marL="457200" rtl="0" algn="l">
              <a:spcBef>
                <a:spcPts val="0"/>
              </a:spcBef>
              <a:spcAft>
                <a:spcPts val="0"/>
              </a:spcAft>
              <a:buSzPts val="2400"/>
              <a:buChar char="●"/>
            </a:pPr>
            <a:r>
              <a:rPr b="1" lang="en-US" sz="2400"/>
              <a:t>Dependent variables:</a:t>
            </a:r>
            <a:r>
              <a:rPr lang="en-US" sz="2400"/>
              <a:t> Post </a:t>
            </a:r>
            <a:r>
              <a:rPr lang="en-US" sz="2400"/>
              <a:t>Length</a:t>
            </a:r>
            <a:r>
              <a:rPr lang="en-US" sz="2400"/>
              <a:t> and Engagements</a:t>
            </a:r>
            <a:endParaRPr sz="2400"/>
          </a:p>
          <a:p>
            <a:pPr indent="-381000" lvl="0" marL="457200" rtl="0" algn="l">
              <a:spcBef>
                <a:spcPts val="0"/>
              </a:spcBef>
              <a:spcAft>
                <a:spcPts val="0"/>
              </a:spcAft>
              <a:buSzPts val="2400"/>
              <a:buChar char="●"/>
            </a:pPr>
            <a:r>
              <a:rPr b="1" lang="en-US" sz="2400"/>
              <a:t>Relationship:</a:t>
            </a:r>
            <a:r>
              <a:rPr lang="en-US" sz="2400"/>
              <a:t> Causal relationship between independent variables and each dependent variables</a:t>
            </a:r>
            <a:endParaRPr sz="2400"/>
          </a:p>
        </p:txBody>
      </p:sp>
      <p:pic>
        <p:nvPicPr>
          <p:cNvPr id="383" name="Google Shape;383;p52"/>
          <p:cNvPicPr preferRelativeResize="0"/>
          <p:nvPr/>
        </p:nvPicPr>
        <p:blipFill>
          <a:blip r:embed="rId4">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91" name="Google Shape;91;p17"/>
          <p:cNvSpPr txBox="1"/>
          <p:nvPr>
            <p:ph type="title"/>
          </p:nvPr>
        </p:nvSpPr>
        <p:spPr>
          <a:xfrm>
            <a:off x="1366625" y="780275"/>
            <a:ext cx="7875300" cy="94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960"/>
              <a:buFont typeface="Calibri"/>
              <a:buNone/>
            </a:pPr>
            <a:r>
              <a:rPr b="1" lang="en-US" sz="4000">
                <a:solidFill>
                  <a:schemeClr val="dk1"/>
                </a:solidFill>
              </a:rPr>
              <a:t>Importance of Relationship</a:t>
            </a:r>
            <a:endParaRPr b="1" sz="4000">
              <a:solidFill>
                <a:schemeClr val="dk1"/>
              </a:solidFill>
            </a:endParaRPr>
          </a:p>
        </p:txBody>
      </p:sp>
      <p:sp>
        <p:nvSpPr>
          <p:cNvPr id="92" name="Google Shape;92;p17"/>
          <p:cNvSpPr txBox="1"/>
          <p:nvPr>
            <p:ph idx="1" type="body"/>
          </p:nvPr>
        </p:nvSpPr>
        <p:spPr>
          <a:xfrm>
            <a:off x="945925" y="2128350"/>
            <a:ext cx="7504200" cy="4166100"/>
          </a:xfrm>
          <a:prstGeom prst="rect">
            <a:avLst/>
          </a:prstGeom>
          <a:noFill/>
          <a:ln>
            <a:noFill/>
          </a:ln>
        </p:spPr>
        <p:txBody>
          <a:bodyPr anchorCtr="0" anchor="t" bIns="45700" lIns="91425" spcFirstLastPara="1" rIns="91425" wrap="square" tIns="45700">
            <a:normAutofit/>
          </a:bodyPr>
          <a:lstStyle/>
          <a:p>
            <a:pPr indent="-374650" lvl="0" marL="457200" rtl="0" algn="l">
              <a:spcBef>
                <a:spcPts val="0"/>
              </a:spcBef>
              <a:spcAft>
                <a:spcPts val="0"/>
              </a:spcAft>
              <a:buSzPts val="2300"/>
              <a:buChar char="●"/>
            </a:pPr>
            <a:r>
              <a:rPr lang="en-US" sz="2300"/>
              <a:t>Understanding the impact of COVID-19 on mental health</a:t>
            </a:r>
            <a:endParaRPr sz="2300"/>
          </a:p>
          <a:p>
            <a:pPr indent="-374650" lvl="0" marL="457200" rtl="0" algn="l">
              <a:spcBef>
                <a:spcPts val="0"/>
              </a:spcBef>
              <a:spcAft>
                <a:spcPts val="0"/>
              </a:spcAft>
              <a:buSzPts val="2300"/>
              <a:buChar char="●"/>
            </a:pPr>
            <a:r>
              <a:rPr lang="en-US" sz="2300"/>
              <a:t>Monitoring community well-being online</a:t>
            </a:r>
            <a:endParaRPr sz="2300"/>
          </a:p>
          <a:p>
            <a:pPr indent="-374650" lvl="0" marL="457200" rtl="0" algn="l">
              <a:spcBef>
                <a:spcPts val="0"/>
              </a:spcBef>
              <a:spcAft>
                <a:spcPts val="0"/>
              </a:spcAft>
              <a:buSzPts val="2300"/>
              <a:buChar char="●"/>
            </a:pPr>
            <a:r>
              <a:rPr lang="en-US" sz="2300"/>
              <a:t>Informing public health intervention </a:t>
            </a:r>
            <a:endParaRPr sz="2300"/>
          </a:p>
          <a:p>
            <a:pPr indent="-374650" lvl="0" marL="457200" rtl="0" algn="l">
              <a:spcBef>
                <a:spcPts val="0"/>
              </a:spcBef>
              <a:spcAft>
                <a:spcPts val="0"/>
              </a:spcAft>
              <a:buSzPts val="2300"/>
              <a:buChar char="●"/>
            </a:pPr>
            <a:r>
              <a:rPr lang="en-US" sz="2300"/>
              <a:t>Research and academic purposes</a:t>
            </a:r>
            <a:endParaRPr sz="2300"/>
          </a:p>
          <a:p>
            <a:pPr indent="-374650" lvl="0" marL="457200" rtl="0" algn="l">
              <a:spcBef>
                <a:spcPts val="0"/>
              </a:spcBef>
              <a:spcAft>
                <a:spcPts val="0"/>
              </a:spcAft>
              <a:buSzPts val="2300"/>
              <a:buChar char="●"/>
            </a:pPr>
            <a:r>
              <a:rPr lang="en-US" sz="2300"/>
              <a:t>Further research on socio-economic circumstances, overall happiness index</a:t>
            </a:r>
            <a:endParaRPr sz="2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3"/>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Statistical/ML Analysis</a:t>
            </a:r>
            <a:endParaRPr b="1" sz="4500">
              <a:solidFill>
                <a:schemeClr val="dk1"/>
              </a:solidFill>
            </a:endParaRPr>
          </a:p>
        </p:txBody>
      </p:sp>
      <p:pic>
        <p:nvPicPr>
          <p:cNvPr id="389" name="Google Shape;389;p53"/>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390" name="Google Shape;390;p53"/>
          <p:cNvSpPr txBox="1"/>
          <p:nvPr/>
        </p:nvSpPr>
        <p:spPr>
          <a:xfrm>
            <a:off x="900625" y="1933300"/>
            <a:ext cx="7407300" cy="38145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Statistical Analysis:</a:t>
            </a:r>
            <a:endParaRPr b="1"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ARIMA</a:t>
            </a:r>
            <a:r>
              <a:rPr lang="en-US" sz="2300">
                <a:solidFill>
                  <a:schemeClr val="dk1"/>
                </a:solidFill>
                <a:latin typeface="Roboto"/>
                <a:ea typeface="Roboto"/>
                <a:cs typeface="Roboto"/>
                <a:sym typeface="Roboto"/>
              </a:rPr>
              <a:t>: time series analysis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ANOVA</a:t>
            </a:r>
            <a:r>
              <a:rPr lang="en-US" sz="2300">
                <a:solidFill>
                  <a:schemeClr val="dk1"/>
                </a:solidFill>
                <a:latin typeface="Roboto"/>
                <a:ea typeface="Roboto"/>
                <a:cs typeface="Roboto"/>
                <a:sym typeface="Roboto"/>
              </a:rPr>
              <a:t>: Comparison of mean of features from 9 different subreddits</a:t>
            </a:r>
            <a:endParaRPr sz="2300">
              <a:solidFill>
                <a:schemeClr val="dk1"/>
              </a:solidFill>
              <a:latin typeface="Roboto"/>
              <a:ea typeface="Roboto"/>
              <a:cs typeface="Roboto"/>
              <a:sym typeface="Roboto"/>
            </a:endParaRPr>
          </a:p>
          <a:p>
            <a:pPr indent="-374650" lvl="0" marL="457200" rtl="0" algn="l">
              <a:lnSpc>
                <a:spcPct val="115000"/>
              </a:lnSpc>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ML Analysis:</a:t>
            </a:r>
            <a:endParaRPr b="1"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Topic modeling: post text analysis</a:t>
            </a:r>
            <a:endParaRPr sz="2300">
              <a:solidFill>
                <a:schemeClr val="dk1"/>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type="title"/>
          </p:nvPr>
        </p:nvSpPr>
        <p:spPr>
          <a:xfrm>
            <a:off x="707955" y="654587"/>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300">
                <a:solidFill>
                  <a:schemeClr val="dk1"/>
                </a:solidFill>
              </a:rPr>
              <a:t>Analysis</a:t>
            </a:r>
            <a:r>
              <a:rPr b="1" lang="en-US" sz="4300">
                <a:solidFill>
                  <a:schemeClr val="dk1"/>
                </a:solidFill>
              </a:rPr>
              <a:t>/Type 1 error</a:t>
            </a:r>
            <a:endParaRPr b="1" sz="4300">
              <a:solidFill>
                <a:schemeClr val="dk1"/>
              </a:solidFill>
            </a:endParaRPr>
          </a:p>
        </p:txBody>
      </p:sp>
      <p:pic>
        <p:nvPicPr>
          <p:cNvPr id="396" name="Google Shape;396;p54"/>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397" name="Google Shape;397;p54"/>
          <p:cNvSpPr txBox="1"/>
          <p:nvPr/>
        </p:nvSpPr>
        <p:spPr>
          <a:xfrm>
            <a:off x="1064175" y="1944425"/>
            <a:ext cx="7592400" cy="37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b="1" lang="en-US" sz="2300">
                <a:solidFill>
                  <a:schemeClr val="dk1"/>
                </a:solidFill>
                <a:latin typeface="Roboto"/>
                <a:ea typeface="Roboto"/>
                <a:cs typeface="Roboto"/>
                <a:sym typeface="Roboto"/>
              </a:rPr>
              <a:t>Nonequivalent group analysis</a:t>
            </a:r>
            <a:endParaRPr b="1"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ARIMA time series : </a:t>
            </a:r>
            <a:r>
              <a:rPr lang="en-US" sz="2300">
                <a:solidFill>
                  <a:schemeClr val="dk1"/>
                </a:solidFill>
                <a:latin typeface="Roboto"/>
                <a:ea typeface="Roboto"/>
                <a:cs typeface="Roboto"/>
                <a:sym typeface="Roboto"/>
              </a:rPr>
              <a:t>type 1 error rate 0.05</a:t>
            </a:r>
            <a:endParaRPr sz="2300">
              <a:solidFill>
                <a:schemeClr val="dk1"/>
              </a:solidFill>
              <a:latin typeface="Roboto"/>
              <a:ea typeface="Roboto"/>
              <a:cs typeface="Roboto"/>
              <a:sym typeface="Roboto"/>
            </a:endParaRPr>
          </a:p>
          <a:p>
            <a:pPr indent="-374650" lvl="2" marL="13716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Adjusted with Bonferroni correction</a:t>
            </a:r>
            <a:endParaRPr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ANOVA</a:t>
            </a:r>
            <a:r>
              <a:rPr lang="en-US" sz="2300">
                <a:solidFill>
                  <a:schemeClr val="dk1"/>
                </a:solidFill>
                <a:latin typeface="Roboto"/>
                <a:ea typeface="Roboto"/>
                <a:cs typeface="Roboto"/>
                <a:sym typeface="Roboto"/>
              </a:rPr>
              <a:t>: type 1 error rate 0.05</a:t>
            </a:r>
            <a:endParaRPr sz="2300">
              <a:solidFill>
                <a:schemeClr val="dk1"/>
              </a:solidFill>
              <a:latin typeface="Roboto"/>
              <a:ea typeface="Roboto"/>
              <a:cs typeface="Roboto"/>
              <a:sym typeface="Roboto"/>
            </a:endParaRPr>
          </a:p>
          <a:p>
            <a:pPr indent="-374650" lvl="2" marL="13716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Adjusted with Bonferroni correction</a:t>
            </a:r>
            <a:endParaRPr sz="2300">
              <a:solidFill>
                <a:schemeClr val="dk1"/>
              </a:solidFill>
              <a:latin typeface="Roboto"/>
              <a:ea typeface="Roboto"/>
              <a:cs typeface="Roboto"/>
              <a:sym typeface="Roboto"/>
            </a:endParaRPr>
          </a:p>
          <a:p>
            <a:pPr indent="0" lvl="0" marL="0" rtl="0" algn="l">
              <a:spcBef>
                <a:spcPts val="0"/>
              </a:spcBef>
              <a:spcAft>
                <a:spcPts val="0"/>
              </a:spcAft>
              <a:buNone/>
            </a:pPr>
            <a:r>
              <a:t/>
            </a:r>
            <a:endParaRPr sz="2200">
              <a:solidFill>
                <a:schemeClr val="dk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707955" y="654587"/>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300">
                <a:solidFill>
                  <a:schemeClr val="dk1"/>
                </a:solidFill>
              </a:rPr>
              <a:t>ANOVA</a:t>
            </a:r>
            <a:endParaRPr b="1" sz="4300">
              <a:solidFill>
                <a:schemeClr val="dk1"/>
              </a:solidFill>
            </a:endParaRPr>
          </a:p>
        </p:txBody>
      </p:sp>
      <p:pic>
        <p:nvPicPr>
          <p:cNvPr id="403" name="Google Shape;403;p55"/>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404" name="Google Shape;404;p55"/>
          <p:cNvSpPr txBox="1"/>
          <p:nvPr/>
        </p:nvSpPr>
        <p:spPr>
          <a:xfrm>
            <a:off x="5141500" y="2878200"/>
            <a:ext cx="4168800" cy="3762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Roboto"/>
              <a:buChar char="●"/>
            </a:pPr>
            <a:r>
              <a:rPr lang="en-US" sz="2200">
                <a:solidFill>
                  <a:schemeClr val="dk1"/>
                </a:solidFill>
                <a:latin typeface="Roboto"/>
                <a:ea typeface="Roboto"/>
                <a:cs typeface="Roboto"/>
                <a:sym typeface="Roboto"/>
              </a:rPr>
              <a:t>Effect size 0.25</a:t>
            </a:r>
            <a:endParaRPr sz="2200">
              <a:solidFill>
                <a:schemeClr val="dk1"/>
              </a:solidFill>
              <a:latin typeface="Roboto"/>
              <a:ea typeface="Roboto"/>
              <a:cs typeface="Roboto"/>
              <a:sym typeface="Roboto"/>
            </a:endParaRPr>
          </a:p>
          <a:p>
            <a:pPr indent="-368300" lvl="0" marL="457200" rtl="0" algn="l">
              <a:spcBef>
                <a:spcPts val="0"/>
              </a:spcBef>
              <a:spcAft>
                <a:spcPts val="0"/>
              </a:spcAft>
              <a:buClr>
                <a:schemeClr val="dk1"/>
              </a:buClr>
              <a:buSzPts val="2200"/>
              <a:buFont typeface="Roboto"/>
              <a:buChar char="●"/>
            </a:pPr>
            <a:r>
              <a:rPr lang="en-US" sz="2200">
                <a:solidFill>
                  <a:schemeClr val="dk1"/>
                </a:solidFill>
                <a:latin typeface="Roboto"/>
                <a:ea typeface="Roboto"/>
                <a:cs typeface="Roboto"/>
                <a:sym typeface="Roboto"/>
              </a:rPr>
              <a:t>error: 0.05</a:t>
            </a:r>
            <a:endParaRPr sz="2200">
              <a:solidFill>
                <a:schemeClr val="dk1"/>
              </a:solidFill>
              <a:latin typeface="Roboto"/>
              <a:ea typeface="Roboto"/>
              <a:cs typeface="Roboto"/>
              <a:sym typeface="Roboto"/>
            </a:endParaRPr>
          </a:p>
          <a:p>
            <a:pPr indent="-368300" lvl="0" marL="457200" rtl="0" algn="l">
              <a:spcBef>
                <a:spcPts val="0"/>
              </a:spcBef>
              <a:spcAft>
                <a:spcPts val="0"/>
              </a:spcAft>
              <a:buClr>
                <a:schemeClr val="dk1"/>
              </a:buClr>
              <a:buSzPts val="2200"/>
              <a:buFont typeface="Roboto"/>
              <a:buChar char="●"/>
            </a:pPr>
            <a:r>
              <a:rPr lang="en-US" sz="2200">
                <a:solidFill>
                  <a:schemeClr val="dk1"/>
                </a:solidFill>
                <a:latin typeface="Roboto"/>
                <a:ea typeface="Roboto"/>
                <a:cs typeface="Roboto"/>
                <a:sym typeface="Roboto"/>
              </a:rPr>
              <a:t>power : 0.8</a:t>
            </a:r>
            <a:endParaRPr sz="2200">
              <a:solidFill>
                <a:schemeClr val="dk1"/>
              </a:solidFill>
              <a:latin typeface="Roboto"/>
              <a:ea typeface="Roboto"/>
              <a:cs typeface="Roboto"/>
              <a:sym typeface="Roboto"/>
            </a:endParaRPr>
          </a:p>
          <a:p>
            <a:pPr indent="-368300" lvl="0" marL="457200" rtl="0" algn="l">
              <a:spcBef>
                <a:spcPts val="0"/>
              </a:spcBef>
              <a:spcAft>
                <a:spcPts val="0"/>
              </a:spcAft>
              <a:buClr>
                <a:schemeClr val="dk1"/>
              </a:buClr>
              <a:buSzPts val="2200"/>
              <a:buFont typeface="Roboto"/>
              <a:buChar char="●"/>
            </a:pPr>
            <a:r>
              <a:rPr lang="en-US" sz="2200">
                <a:solidFill>
                  <a:schemeClr val="dk1"/>
                </a:solidFill>
                <a:latin typeface="Roboto"/>
                <a:ea typeface="Roboto"/>
                <a:cs typeface="Roboto"/>
                <a:sym typeface="Roboto"/>
              </a:rPr>
              <a:t>Num of groups: 9</a:t>
            </a:r>
            <a:endParaRPr sz="2200">
              <a:solidFill>
                <a:schemeClr val="dk1"/>
              </a:solidFill>
              <a:latin typeface="Roboto"/>
              <a:ea typeface="Roboto"/>
              <a:cs typeface="Roboto"/>
              <a:sym typeface="Roboto"/>
            </a:endParaRPr>
          </a:p>
          <a:p>
            <a:pPr indent="-368300" lvl="0" marL="457200" rtl="0" algn="l">
              <a:spcBef>
                <a:spcPts val="0"/>
              </a:spcBef>
              <a:spcAft>
                <a:spcPts val="0"/>
              </a:spcAft>
              <a:buClr>
                <a:schemeClr val="dk1"/>
              </a:buClr>
              <a:buSzPts val="2200"/>
              <a:buFont typeface="Roboto"/>
              <a:buChar char="●"/>
            </a:pPr>
            <a:r>
              <a:rPr lang="en-US" sz="2200">
                <a:solidFill>
                  <a:schemeClr val="dk1"/>
                </a:solidFill>
                <a:latin typeface="Roboto"/>
                <a:ea typeface="Roboto"/>
                <a:cs typeface="Roboto"/>
                <a:sym typeface="Roboto"/>
              </a:rPr>
              <a:t>Total sample size: 252</a:t>
            </a:r>
            <a:endParaRPr sz="2200">
              <a:solidFill>
                <a:schemeClr val="dk1"/>
              </a:solidFill>
              <a:latin typeface="Roboto"/>
              <a:ea typeface="Roboto"/>
              <a:cs typeface="Roboto"/>
              <a:sym typeface="Roboto"/>
            </a:endParaRPr>
          </a:p>
        </p:txBody>
      </p:sp>
      <p:pic>
        <p:nvPicPr>
          <p:cNvPr id="405" name="Google Shape;405;p55"/>
          <p:cNvPicPr preferRelativeResize="0"/>
          <p:nvPr/>
        </p:nvPicPr>
        <p:blipFill>
          <a:blip r:embed="rId4">
            <a:alphaModFix/>
          </a:blip>
          <a:stretch>
            <a:fillRect/>
          </a:stretch>
        </p:blipFill>
        <p:spPr>
          <a:xfrm>
            <a:off x="459500" y="1595375"/>
            <a:ext cx="4620049" cy="47710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Covariates</a:t>
            </a:r>
            <a:endParaRPr b="1" sz="4500">
              <a:solidFill>
                <a:schemeClr val="dk1"/>
              </a:solidFill>
            </a:endParaRPr>
          </a:p>
        </p:txBody>
      </p:sp>
      <p:pic>
        <p:nvPicPr>
          <p:cNvPr id="411" name="Google Shape;411;p56"/>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412" name="Google Shape;412;p56"/>
          <p:cNvSpPr txBox="1"/>
          <p:nvPr/>
        </p:nvSpPr>
        <p:spPr>
          <a:xfrm>
            <a:off x="900625" y="1933300"/>
            <a:ext cx="7407300" cy="38145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Covariates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User demographic</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Socioeconomic factors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Pre-existing mental health conditions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External factors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Time variables</a:t>
            </a:r>
            <a:endParaRPr sz="2300">
              <a:solidFill>
                <a:schemeClr val="dk1"/>
              </a:solidFill>
              <a:latin typeface="Roboto"/>
              <a:ea typeface="Roboto"/>
              <a:cs typeface="Roboto"/>
              <a:sym typeface="Roboto"/>
            </a:endParaRPr>
          </a:p>
          <a:p>
            <a:pPr indent="-374650" lvl="0" marL="457200" rtl="0" algn="l">
              <a:lnSpc>
                <a:spcPct val="115000"/>
              </a:lnSpc>
              <a:spcBef>
                <a:spcPts val="0"/>
              </a:spcBef>
              <a:spcAft>
                <a:spcPts val="0"/>
              </a:spcAft>
              <a:buClr>
                <a:schemeClr val="dk1"/>
              </a:buClr>
              <a:buSzPts val="2300"/>
              <a:buFont typeface="Roboto"/>
              <a:buChar char="●"/>
            </a:pPr>
            <a:r>
              <a:rPr b="1" lang="en-US" sz="2300">
                <a:solidFill>
                  <a:schemeClr val="dk1"/>
                </a:solidFill>
                <a:latin typeface="Roboto"/>
                <a:ea typeface="Roboto"/>
                <a:cs typeface="Roboto"/>
                <a:sym typeface="Roboto"/>
              </a:rPr>
              <a:t>Only controls time variables</a:t>
            </a:r>
            <a:endParaRPr b="1"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Using ANOVA</a:t>
            </a:r>
            <a:endParaRPr sz="2300">
              <a:solidFill>
                <a:schemeClr val="dk1"/>
              </a:solidFill>
              <a:latin typeface="Roboto"/>
              <a:ea typeface="Roboto"/>
              <a:cs typeface="Roboto"/>
              <a:sym typeface="Roboto"/>
            </a:endParaRPr>
          </a:p>
          <a:p>
            <a:pPr indent="0" lvl="0" marL="0" rtl="0" algn="l">
              <a:spcBef>
                <a:spcPts val="0"/>
              </a:spcBef>
              <a:spcAft>
                <a:spcPts val="0"/>
              </a:spcAft>
              <a:buNone/>
            </a:pPr>
            <a:r>
              <a:t/>
            </a:r>
            <a:endParaRPr sz="2200">
              <a:solidFill>
                <a:schemeClr val="dk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txBox="1"/>
          <p:nvPr>
            <p:ph type="title"/>
          </p:nvPr>
        </p:nvSpPr>
        <p:spPr>
          <a:xfrm>
            <a:off x="704325" y="436348"/>
            <a:ext cx="7407300" cy="1051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Project Summary</a:t>
            </a:r>
            <a:endParaRPr b="1" sz="4500">
              <a:solidFill>
                <a:schemeClr val="dk1"/>
              </a:solidFill>
            </a:endParaRPr>
          </a:p>
        </p:txBody>
      </p:sp>
      <p:pic>
        <p:nvPicPr>
          <p:cNvPr id="418" name="Google Shape;418;p57"/>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419" name="Google Shape;419;p57"/>
          <p:cNvSpPr txBox="1"/>
          <p:nvPr/>
        </p:nvSpPr>
        <p:spPr>
          <a:xfrm>
            <a:off x="459750" y="1591275"/>
            <a:ext cx="8224500" cy="488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Research Question: </a:t>
            </a:r>
            <a:r>
              <a:rPr lang="en-US" sz="1800">
                <a:solidFill>
                  <a:schemeClr val="dk1"/>
                </a:solidFill>
                <a:latin typeface="Roboto"/>
                <a:ea typeface="Roboto"/>
                <a:cs typeface="Roboto"/>
                <a:sym typeface="Roboto"/>
              </a:rPr>
              <a:t>Does COVID affect post trends and post engagement from mental illness related subreddits?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Sampling Plan</a:t>
            </a:r>
            <a:r>
              <a:rPr lang="en-US"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342900" lvl="1" marL="914400" rtl="0" algn="l">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Purposive Sampling: </a:t>
            </a:r>
            <a:r>
              <a:rPr lang="en-US" sz="1800">
                <a:solidFill>
                  <a:schemeClr val="dk1"/>
                </a:solidFill>
                <a:latin typeface="Roboto"/>
                <a:ea typeface="Roboto"/>
                <a:cs typeface="Roboto"/>
                <a:sym typeface="Roboto"/>
              </a:rPr>
              <a:t>datasets from 9 mental health-related subreddits</a:t>
            </a:r>
            <a:endParaRPr sz="1800">
              <a:solidFill>
                <a:schemeClr val="dk1"/>
              </a:solidFill>
              <a:latin typeface="Roboto"/>
              <a:ea typeface="Roboto"/>
              <a:cs typeface="Roboto"/>
              <a:sym typeface="Roboto"/>
            </a:endParaRPr>
          </a:p>
          <a:p>
            <a:pPr indent="-368300" lvl="1" marL="914400" rtl="0" algn="l">
              <a:lnSpc>
                <a:spcPct val="115000"/>
              </a:lnSpc>
              <a:spcBef>
                <a:spcPts val="0"/>
              </a:spcBef>
              <a:spcAft>
                <a:spcPts val="0"/>
              </a:spcAft>
              <a:buClr>
                <a:schemeClr val="dk1"/>
              </a:buClr>
              <a:buSzPts val="2200"/>
              <a:buFont typeface="Roboto"/>
              <a:buChar char="○"/>
            </a:pPr>
            <a:r>
              <a:rPr b="1" lang="en-US" sz="1800">
                <a:solidFill>
                  <a:schemeClr val="dk1"/>
                </a:solidFill>
                <a:latin typeface="Roboto"/>
                <a:ea typeface="Roboto"/>
                <a:cs typeface="Roboto"/>
                <a:sym typeface="Roboto"/>
              </a:rPr>
              <a:t>Cluster Random Sampling:</a:t>
            </a:r>
            <a:r>
              <a:rPr lang="en-US" sz="1800">
                <a:solidFill>
                  <a:schemeClr val="dk1"/>
                </a:solidFill>
                <a:latin typeface="Roboto"/>
                <a:ea typeface="Roboto"/>
                <a:cs typeface="Roboto"/>
                <a:sym typeface="Roboto"/>
              </a:rPr>
              <a:t> Uniform data from 2018 to 2020 and 2020 to 2022</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Measurement Strategy: </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Collect monthly data directly from reddits and use Python to transform necessary data</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Analyze features according to their data types and units of analysis</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Ensure that the data collection and cleaning processes are accurate</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Ensure that all measurements adhere to ethical guidelines and regulations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b="1" lang="en-US" sz="1700">
                <a:solidFill>
                  <a:schemeClr val="dk1"/>
                </a:solidFill>
                <a:latin typeface="Roboto"/>
                <a:ea typeface="Roboto"/>
                <a:cs typeface="Roboto"/>
                <a:sym typeface="Roboto"/>
              </a:rPr>
              <a:t>ML/Statistical methods</a:t>
            </a:r>
            <a:r>
              <a:rPr lang="en-US" sz="1700">
                <a:solidFill>
                  <a:schemeClr val="dk1"/>
                </a:solidFill>
                <a:latin typeface="Roboto"/>
                <a:ea typeface="Roboto"/>
                <a:cs typeface="Roboto"/>
                <a:sym typeface="Roboto"/>
              </a:rPr>
              <a:t>: ARIMA time series , ANOVA comparing means of 9 groups</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8"/>
          <p:cNvSpPr txBox="1"/>
          <p:nvPr>
            <p:ph type="title"/>
          </p:nvPr>
        </p:nvSpPr>
        <p:spPr>
          <a:xfrm>
            <a:off x="704325" y="436348"/>
            <a:ext cx="7407300" cy="1051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500">
                <a:solidFill>
                  <a:schemeClr val="dk1"/>
                </a:solidFill>
              </a:rPr>
              <a:t>Project Summary</a:t>
            </a:r>
            <a:endParaRPr b="1" sz="4500">
              <a:solidFill>
                <a:schemeClr val="dk1"/>
              </a:solidFill>
            </a:endParaRPr>
          </a:p>
        </p:txBody>
      </p:sp>
      <p:pic>
        <p:nvPicPr>
          <p:cNvPr id="425" name="Google Shape;425;p58"/>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426" name="Google Shape;426;p58"/>
          <p:cNvSpPr txBox="1"/>
          <p:nvPr/>
        </p:nvSpPr>
        <p:spPr>
          <a:xfrm>
            <a:off x="459750" y="1295550"/>
            <a:ext cx="8224500" cy="49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b="1" lang="en-US" sz="1700">
                <a:solidFill>
                  <a:schemeClr val="dk1"/>
                </a:solidFill>
                <a:latin typeface="Roboto"/>
                <a:ea typeface="Roboto"/>
                <a:cs typeface="Roboto"/>
                <a:sym typeface="Roboto"/>
              </a:rPr>
              <a:t>Internal validity</a:t>
            </a:r>
            <a:r>
              <a:rPr lang="en-US" sz="1700">
                <a:solidFill>
                  <a:schemeClr val="dk1"/>
                </a:solidFill>
                <a:latin typeface="Roboto"/>
                <a:ea typeface="Roboto"/>
                <a:cs typeface="Roboto"/>
                <a:sym typeface="Roboto"/>
              </a:rPr>
              <a:t>:</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History confound: external situations that occur concurrently with COVID</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Instrumentation confound: top posts algorithm changed over time</a:t>
            </a:r>
            <a:endParaRPr sz="1700">
              <a:solidFill>
                <a:schemeClr val="dk1"/>
              </a:solidFill>
              <a:latin typeface="Roboto"/>
              <a:ea typeface="Roboto"/>
              <a:cs typeface="Roboto"/>
              <a:sym typeface="Roboto"/>
            </a:endParaRPr>
          </a:p>
          <a:p>
            <a:pPr indent="-349250" lvl="1" marL="9144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Maturation: involves natural changes of users</a:t>
            </a:r>
            <a:endParaRPr sz="1900">
              <a:solidFill>
                <a:schemeClr val="dk1"/>
              </a:solidFill>
              <a:latin typeface="Calibri"/>
              <a:ea typeface="Calibri"/>
              <a:cs typeface="Calibri"/>
              <a:sym typeface="Calibri"/>
            </a:endParaRPr>
          </a:p>
          <a:p>
            <a:pPr indent="-349250" lvl="1" marL="9144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Experimental mortality: users drop out of the sample</a:t>
            </a:r>
            <a:endParaRPr sz="1900">
              <a:solidFill>
                <a:schemeClr val="dk1"/>
              </a:solidFill>
              <a:latin typeface="Calibri"/>
              <a:ea typeface="Calibri"/>
              <a:cs typeface="Calibri"/>
              <a:sym typeface="Calibri"/>
            </a:endParaRPr>
          </a:p>
          <a:p>
            <a:pPr indent="-349250" lvl="1" marL="9144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Statistical regression</a:t>
            </a:r>
            <a:endParaRPr sz="19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Roboto"/>
              <a:buChar char="●"/>
            </a:pPr>
            <a:r>
              <a:rPr b="1" lang="en-US" sz="1700">
                <a:solidFill>
                  <a:schemeClr val="dk1"/>
                </a:solidFill>
                <a:latin typeface="Roboto"/>
                <a:ea typeface="Roboto"/>
                <a:cs typeface="Roboto"/>
                <a:sym typeface="Roboto"/>
              </a:rPr>
              <a:t>External validity</a:t>
            </a:r>
            <a:r>
              <a:rPr lang="en-US" sz="1700">
                <a:solidFill>
                  <a:schemeClr val="dk1"/>
                </a:solidFill>
                <a:latin typeface="Roboto"/>
                <a:ea typeface="Roboto"/>
                <a:cs typeface="Roboto"/>
                <a:sym typeface="Roboto"/>
              </a:rPr>
              <a:t>:</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Units: not representative of population </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Place: collected by only one social media platform</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Time: limited to 2 years of pre and post COVID</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b="1" lang="en-US" sz="1700">
                <a:solidFill>
                  <a:schemeClr val="dk1"/>
                </a:solidFill>
                <a:latin typeface="Roboto"/>
                <a:ea typeface="Roboto"/>
                <a:cs typeface="Roboto"/>
                <a:sym typeface="Roboto"/>
              </a:rPr>
              <a:t>Future direction</a:t>
            </a:r>
            <a:r>
              <a:rPr lang="en-US" sz="1700">
                <a:solidFill>
                  <a:schemeClr val="dk1"/>
                </a:solidFill>
                <a:latin typeface="Roboto"/>
                <a:ea typeface="Roboto"/>
                <a:cs typeface="Roboto"/>
                <a:sym typeface="Roboto"/>
              </a:rPr>
              <a:t>:</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Collect more data from other subreddits (both mental health-related and other subreddits) to observe the trend in posts</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Search for a more powerful tool to scrape total number of posts -&gt; more trend analysis</a:t>
            </a:r>
            <a:endParaRPr sz="1700">
              <a:solidFill>
                <a:schemeClr val="dk1"/>
              </a:solidFill>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Perform topic modelling on data to monitor change in topics in addition to post length</a:t>
            </a:r>
            <a:endParaRPr b="1" sz="21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98" name="Google Shape;98;p18"/>
          <p:cNvSpPr txBox="1"/>
          <p:nvPr>
            <p:ph type="title"/>
          </p:nvPr>
        </p:nvSpPr>
        <p:spPr>
          <a:xfrm>
            <a:off x="460875" y="491550"/>
            <a:ext cx="7875300" cy="94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960"/>
              <a:buFont typeface="Calibri"/>
              <a:buNone/>
            </a:pPr>
            <a:r>
              <a:rPr b="1" lang="en-US" sz="4000">
                <a:solidFill>
                  <a:schemeClr val="dk1"/>
                </a:solidFill>
              </a:rPr>
              <a:t>Overview:</a:t>
            </a:r>
            <a:endParaRPr b="1" sz="4000">
              <a:solidFill>
                <a:schemeClr val="dk1"/>
              </a:solidFill>
            </a:endParaRPr>
          </a:p>
          <a:p>
            <a:pPr indent="0" lvl="0" marL="0" rtl="0" algn="ctr">
              <a:spcBef>
                <a:spcPts val="0"/>
              </a:spcBef>
              <a:spcAft>
                <a:spcPts val="0"/>
              </a:spcAft>
              <a:buClr>
                <a:schemeClr val="lt1"/>
              </a:buClr>
              <a:buSzPts val="3960"/>
              <a:buFont typeface="Calibri"/>
              <a:buNone/>
            </a:pPr>
            <a:r>
              <a:rPr b="1" lang="en-US" sz="4000">
                <a:solidFill>
                  <a:schemeClr val="dk1"/>
                </a:solidFill>
              </a:rPr>
              <a:t>Algorithms and Techniques</a:t>
            </a:r>
            <a:endParaRPr b="1" sz="4000">
              <a:solidFill>
                <a:schemeClr val="dk1"/>
              </a:solidFill>
            </a:endParaRPr>
          </a:p>
        </p:txBody>
      </p:sp>
      <p:sp>
        <p:nvSpPr>
          <p:cNvPr id="99" name="Google Shape;99;p18"/>
          <p:cNvSpPr txBox="1"/>
          <p:nvPr>
            <p:ph idx="1" type="body"/>
          </p:nvPr>
        </p:nvSpPr>
        <p:spPr>
          <a:xfrm>
            <a:off x="974100" y="2314950"/>
            <a:ext cx="7504200" cy="3275700"/>
          </a:xfrm>
          <a:prstGeom prst="rect">
            <a:avLst/>
          </a:prstGeom>
          <a:noFill/>
          <a:ln>
            <a:noFill/>
          </a:ln>
        </p:spPr>
        <p:txBody>
          <a:bodyPr anchorCtr="0" anchor="t" bIns="45700" lIns="91425" spcFirstLastPara="1" rIns="91425" wrap="square" tIns="45700">
            <a:normAutofit/>
          </a:bodyPr>
          <a:lstStyle/>
          <a:p>
            <a:pPr indent="-374650" lvl="0" marL="457200" rtl="0" algn="l">
              <a:spcBef>
                <a:spcPts val="0"/>
              </a:spcBef>
              <a:spcAft>
                <a:spcPts val="0"/>
              </a:spcAft>
              <a:buSzPts val="2300"/>
              <a:buChar char="●"/>
            </a:pPr>
            <a:r>
              <a:rPr lang="en-US" sz="2300"/>
              <a:t>Python:</a:t>
            </a:r>
            <a:endParaRPr sz="2300"/>
          </a:p>
          <a:p>
            <a:pPr indent="-374650" lvl="1" marL="914400" rtl="0" algn="l">
              <a:spcBef>
                <a:spcPts val="0"/>
              </a:spcBef>
              <a:spcAft>
                <a:spcPts val="0"/>
              </a:spcAft>
              <a:buSzPts val="2300"/>
              <a:buChar char="○"/>
            </a:pPr>
            <a:r>
              <a:rPr lang="en-US" sz="2300"/>
              <a:t>Data Scraping using Reddit API</a:t>
            </a:r>
            <a:endParaRPr sz="2300"/>
          </a:p>
          <a:p>
            <a:pPr indent="-374650" lvl="1" marL="914400" rtl="0" algn="l">
              <a:spcBef>
                <a:spcPts val="0"/>
              </a:spcBef>
              <a:spcAft>
                <a:spcPts val="0"/>
              </a:spcAft>
              <a:buSzPts val="2300"/>
              <a:buChar char="○"/>
            </a:pPr>
            <a:r>
              <a:rPr lang="en-US" sz="2300"/>
              <a:t>Data Transformation: Post Length</a:t>
            </a:r>
            <a:endParaRPr sz="2300"/>
          </a:p>
          <a:p>
            <a:pPr indent="-374650" lvl="1" marL="914400" rtl="0" algn="l">
              <a:spcBef>
                <a:spcPts val="0"/>
              </a:spcBef>
              <a:spcAft>
                <a:spcPts val="0"/>
              </a:spcAft>
              <a:buSzPts val="2300"/>
              <a:buChar char="○"/>
            </a:pPr>
            <a:r>
              <a:rPr lang="en-US" sz="2300"/>
              <a:t>Data Visualization: Descriptive Statistics</a:t>
            </a:r>
            <a:endParaRPr sz="2300"/>
          </a:p>
          <a:p>
            <a:pPr indent="-374650" lvl="1" marL="914400" rtl="0" algn="l">
              <a:spcBef>
                <a:spcPts val="0"/>
              </a:spcBef>
              <a:spcAft>
                <a:spcPts val="0"/>
              </a:spcAft>
              <a:buSzPts val="2300"/>
              <a:buChar char="○"/>
            </a:pPr>
            <a:r>
              <a:rPr lang="en-US" sz="2300"/>
              <a:t>Data Analysis: </a:t>
            </a:r>
            <a:r>
              <a:rPr lang="en-US" sz="2300"/>
              <a:t>Time Series Analysis</a:t>
            </a:r>
            <a:endParaRPr sz="2300"/>
          </a:p>
          <a:p>
            <a:pPr indent="-374650" lvl="0" marL="457200" rtl="0" algn="l">
              <a:spcBef>
                <a:spcPts val="0"/>
              </a:spcBef>
              <a:spcAft>
                <a:spcPts val="0"/>
              </a:spcAft>
              <a:buSzPts val="2300"/>
              <a:buChar char="●"/>
            </a:pPr>
            <a:r>
              <a:rPr lang="en-US" sz="2300"/>
              <a:t>Power Analysis: ANOVA</a:t>
            </a:r>
            <a:endParaRPr sz="2300"/>
          </a:p>
          <a:p>
            <a:pPr indent="-374650" lvl="0" marL="457200" rtl="0" algn="l">
              <a:spcBef>
                <a:spcPts val="0"/>
              </a:spcBef>
              <a:spcAft>
                <a:spcPts val="0"/>
              </a:spcAft>
              <a:buSzPts val="2300"/>
              <a:buChar char="●"/>
            </a:pPr>
            <a:r>
              <a:rPr lang="en-US" sz="2300"/>
              <a:t>ML Analysis (future): Topic modeling</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600430" y="780287"/>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200">
                <a:solidFill>
                  <a:schemeClr val="dk1"/>
                </a:solidFill>
              </a:rPr>
              <a:t>Description of Pilot Data</a:t>
            </a:r>
            <a:endParaRPr b="1" sz="4200">
              <a:solidFill>
                <a:schemeClr val="dk1"/>
              </a:solidFill>
            </a:endParaRPr>
          </a:p>
        </p:txBody>
      </p:sp>
      <p:pic>
        <p:nvPicPr>
          <p:cNvPr id="105" name="Google Shape;105;p19"/>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106" name="Google Shape;106;p19"/>
          <p:cNvSpPr txBox="1"/>
          <p:nvPr/>
        </p:nvSpPr>
        <p:spPr>
          <a:xfrm>
            <a:off x="916175" y="2005075"/>
            <a:ext cx="7606800" cy="3437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Collected monthly top posts from 9 mental health-related subreddits during the same time frames using Reddit API</a:t>
            </a:r>
            <a:endParaRPr sz="2300">
              <a:solidFill>
                <a:schemeClr val="dk1"/>
              </a:solidFill>
              <a:latin typeface="Roboto"/>
              <a:ea typeface="Roboto"/>
              <a:cs typeface="Roboto"/>
              <a:sym typeface="Roboto"/>
            </a:endParaRPr>
          </a:p>
          <a:p>
            <a:pPr indent="-374650" lvl="0" marL="4572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Mental health-related subreddits:</a:t>
            </a:r>
            <a:endParaRPr sz="2300">
              <a:solidFill>
                <a:schemeClr val="dk1"/>
              </a:solidFill>
              <a:latin typeface="Roboto"/>
              <a:ea typeface="Roboto"/>
              <a:cs typeface="Roboto"/>
              <a:sym typeface="Roboto"/>
            </a:endParaRPr>
          </a:p>
          <a:p>
            <a:pPr indent="-374650" lvl="1" marL="9144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Depression, anxiety, adhd, bipolar, ptsd, </a:t>
            </a:r>
            <a:r>
              <a:rPr lang="en-US" sz="2300">
                <a:solidFill>
                  <a:schemeClr val="dk1"/>
                </a:solidFill>
                <a:latin typeface="Roboto"/>
                <a:ea typeface="Roboto"/>
                <a:cs typeface="Roboto"/>
                <a:sym typeface="Roboto"/>
              </a:rPr>
              <a:t>Schizophrenia</a:t>
            </a:r>
            <a:r>
              <a:rPr lang="en-US" sz="2300">
                <a:solidFill>
                  <a:schemeClr val="dk1"/>
                </a:solidFill>
                <a:latin typeface="Roboto"/>
                <a:ea typeface="Roboto"/>
                <a:cs typeface="Roboto"/>
                <a:sym typeface="Roboto"/>
              </a:rPr>
              <a:t>, Eating Disorders, Brain Fog, SuicideWatch </a:t>
            </a:r>
            <a:endParaRPr sz="2300">
              <a:solidFill>
                <a:schemeClr val="dk1"/>
              </a:solidFill>
              <a:latin typeface="Roboto"/>
              <a:ea typeface="Roboto"/>
              <a:cs typeface="Roboto"/>
              <a:sym typeface="Roboto"/>
            </a:endParaRPr>
          </a:p>
          <a:p>
            <a:pPr indent="-374650" lvl="0" marL="457200" rtl="0" algn="l">
              <a:lnSpc>
                <a:spcPct val="115000"/>
              </a:lnSpc>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2</a:t>
            </a:r>
            <a:r>
              <a:rPr lang="en-US" sz="2300">
                <a:solidFill>
                  <a:schemeClr val="dk1"/>
                </a:solidFill>
                <a:latin typeface="Roboto"/>
                <a:ea typeface="Roboto"/>
                <a:cs typeface="Roboto"/>
                <a:sym typeface="Roboto"/>
              </a:rPr>
              <a:t> time frames:</a:t>
            </a:r>
            <a:endParaRPr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Pre-COVID: 2018 - January, 2020</a:t>
            </a:r>
            <a:endParaRPr sz="2300">
              <a:solidFill>
                <a:schemeClr val="dk1"/>
              </a:solidFill>
              <a:latin typeface="Roboto"/>
              <a:ea typeface="Roboto"/>
              <a:cs typeface="Roboto"/>
              <a:sym typeface="Roboto"/>
            </a:endParaRPr>
          </a:p>
          <a:p>
            <a:pPr indent="-374650" lvl="1" marL="914400" rtl="0" algn="l">
              <a:spcBef>
                <a:spcPts val="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Post-COVID: February, 2020 - 2022</a:t>
            </a:r>
            <a:endParaRPr sz="23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600430" y="5909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4200">
                <a:solidFill>
                  <a:schemeClr val="dk1"/>
                </a:solidFill>
              </a:rPr>
              <a:t>Description of Pilot Data</a:t>
            </a:r>
            <a:endParaRPr b="1" sz="4200">
              <a:solidFill>
                <a:schemeClr val="dk1"/>
              </a:solidFill>
            </a:endParaRPr>
          </a:p>
        </p:txBody>
      </p:sp>
      <p:pic>
        <p:nvPicPr>
          <p:cNvPr id="112" name="Google Shape;112;p20"/>
          <p:cNvPicPr preferRelativeResize="0"/>
          <p:nvPr/>
        </p:nvPicPr>
        <p:blipFill>
          <a:blip r:embed="rId3">
            <a:alphaModFix/>
          </a:blip>
          <a:stretch>
            <a:fillRect/>
          </a:stretch>
        </p:blipFill>
        <p:spPr>
          <a:xfrm>
            <a:off x="7463700" y="202825"/>
            <a:ext cx="1565325" cy="1518250"/>
          </a:xfrm>
          <a:prstGeom prst="rect">
            <a:avLst/>
          </a:prstGeom>
          <a:noFill/>
          <a:ln>
            <a:noFill/>
          </a:ln>
        </p:spPr>
      </p:pic>
      <p:sp>
        <p:nvSpPr>
          <p:cNvPr id="113" name="Google Shape;113;p20"/>
          <p:cNvSpPr txBox="1"/>
          <p:nvPr/>
        </p:nvSpPr>
        <p:spPr>
          <a:xfrm>
            <a:off x="2732650" y="1531750"/>
            <a:ext cx="3424500" cy="201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Each dataset contains: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Post Text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Score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Upvote Ratio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Total Comments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Added: </a:t>
            </a:r>
            <a:r>
              <a:rPr lang="en-US" sz="1800">
                <a:solidFill>
                  <a:schemeClr val="dk1"/>
                </a:solidFill>
                <a:latin typeface="Roboto"/>
                <a:ea typeface="Roboto"/>
                <a:cs typeface="Roboto"/>
                <a:sym typeface="Roboto"/>
              </a:rPr>
              <a:t>Post Length</a:t>
            </a:r>
            <a:endParaRPr sz="1800">
              <a:latin typeface="Roboto"/>
              <a:ea typeface="Roboto"/>
              <a:cs typeface="Roboto"/>
              <a:sym typeface="Roboto"/>
            </a:endParaRPr>
          </a:p>
        </p:txBody>
      </p:sp>
      <p:sp>
        <p:nvSpPr>
          <p:cNvPr id="114" name="Google Shape;114;p20"/>
          <p:cNvSpPr txBox="1"/>
          <p:nvPr/>
        </p:nvSpPr>
        <p:spPr>
          <a:xfrm>
            <a:off x="2124000" y="6200200"/>
            <a:ext cx="48960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chemeClr val="dk1"/>
                </a:solidFill>
                <a:latin typeface="Roboto"/>
                <a:ea typeface="Roboto"/>
                <a:cs typeface="Roboto"/>
                <a:sym typeface="Roboto"/>
              </a:rPr>
              <a:t>Sample Dataset from Depression Subreddit</a:t>
            </a:r>
            <a:endParaRPr sz="1300">
              <a:latin typeface="Roboto"/>
              <a:ea typeface="Roboto"/>
              <a:cs typeface="Roboto"/>
              <a:sym typeface="Roboto"/>
            </a:endParaRPr>
          </a:p>
        </p:txBody>
      </p:sp>
      <p:pic>
        <p:nvPicPr>
          <p:cNvPr id="115" name="Google Shape;115;p20"/>
          <p:cNvPicPr preferRelativeResize="0"/>
          <p:nvPr/>
        </p:nvPicPr>
        <p:blipFill>
          <a:blip r:embed="rId4">
            <a:alphaModFix/>
          </a:blip>
          <a:stretch>
            <a:fillRect/>
          </a:stretch>
        </p:blipFill>
        <p:spPr>
          <a:xfrm>
            <a:off x="2038125" y="3545050"/>
            <a:ext cx="5067749" cy="26551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628830" y="5273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a:solidFill>
                  <a:schemeClr val="dk1"/>
                </a:solidFill>
              </a:rPr>
              <a:t>Unit of Analysis</a:t>
            </a:r>
            <a:endParaRPr b="1">
              <a:solidFill>
                <a:schemeClr val="dk1"/>
              </a:solidFill>
            </a:endParaRPr>
          </a:p>
        </p:txBody>
      </p:sp>
      <p:sp>
        <p:nvSpPr>
          <p:cNvPr id="121" name="Google Shape;121;p21"/>
          <p:cNvSpPr txBox="1"/>
          <p:nvPr>
            <p:ph idx="1" type="body"/>
          </p:nvPr>
        </p:nvSpPr>
        <p:spPr>
          <a:xfrm>
            <a:off x="683175" y="1898600"/>
            <a:ext cx="7817100" cy="4526100"/>
          </a:xfrm>
          <a:prstGeom prst="rect">
            <a:avLst/>
          </a:prstGeom>
          <a:noFill/>
          <a:ln>
            <a:noFill/>
          </a:ln>
        </p:spPr>
        <p:txBody>
          <a:bodyPr anchorCtr="0" anchor="t" bIns="45700" lIns="91425" spcFirstLastPara="1" rIns="91425" wrap="square" tIns="45700">
            <a:normAutofit/>
          </a:bodyPr>
          <a:lstStyle/>
          <a:p>
            <a:pPr indent="-400050" lvl="0" marL="457200" rtl="0" algn="l">
              <a:spcBef>
                <a:spcPts val="0"/>
              </a:spcBef>
              <a:spcAft>
                <a:spcPts val="0"/>
              </a:spcAft>
              <a:buSzPts val="2700"/>
              <a:buChar char="●"/>
            </a:pPr>
            <a:r>
              <a:rPr b="1" lang="en-US" sz="2700"/>
              <a:t>Social media activities – posts</a:t>
            </a:r>
            <a:endParaRPr b="1" sz="2700"/>
          </a:p>
          <a:p>
            <a:pPr indent="-400050" lvl="1" marL="914400" rtl="0" algn="l">
              <a:spcBef>
                <a:spcPts val="0"/>
              </a:spcBef>
              <a:spcAft>
                <a:spcPts val="0"/>
              </a:spcAft>
              <a:buSzPts val="2700"/>
              <a:buChar char="○"/>
            </a:pPr>
            <a:r>
              <a:rPr lang="en-US" sz="2700"/>
              <a:t>M</a:t>
            </a:r>
            <a:r>
              <a:rPr lang="en-US" sz="2700"/>
              <a:t>onthly top </a:t>
            </a:r>
            <a:r>
              <a:rPr b="1" lang="en-US" sz="2700"/>
              <a:t>posts</a:t>
            </a:r>
            <a:r>
              <a:rPr lang="en-US" sz="2700"/>
              <a:t> from 9 different major subreddits on mental health</a:t>
            </a:r>
            <a:endParaRPr sz="2700"/>
          </a:p>
          <a:p>
            <a:pPr indent="-400050" lvl="1" marL="914400" rtl="0" algn="l">
              <a:spcBef>
                <a:spcPts val="0"/>
              </a:spcBef>
              <a:spcAft>
                <a:spcPts val="0"/>
              </a:spcAft>
              <a:buSzPts val="2700"/>
              <a:buChar char="○"/>
            </a:pPr>
            <a:r>
              <a:rPr lang="en-US" sz="2700"/>
              <a:t>Features to be observed: post text, post length, number of comments, upvote ratio, Create on(Time)</a:t>
            </a:r>
            <a:endParaRPr sz="2700"/>
          </a:p>
          <a:p>
            <a:pPr indent="-139700" lvl="0" marL="342900" rtl="0" algn="l">
              <a:spcBef>
                <a:spcPts val="1200"/>
              </a:spcBef>
              <a:spcAft>
                <a:spcPts val="1200"/>
              </a:spcAft>
              <a:buClr>
                <a:schemeClr val="dk1"/>
              </a:buClr>
              <a:buSzPts val="3200"/>
              <a:buNone/>
            </a:pPr>
            <a:r>
              <a:t/>
            </a:r>
            <a:endParaRPr sz="1700"/>
          </a:p>
        </p:txBody>
      </p:sp>
      <p:pic>
        <p:nvPicPr>
          <p:cNvPr id="122" name="Google Shape;122;p21"/>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628830" y="603562"/>
            <a:ext cx="7407300" cy="94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n-US" sz="5000">
                <a:solidFill>
                  <a:schemeClr val="dk1"/>
                </a:solidFill>
              </a:rPr>
              <a:t>Theoretical Population</a:t>
            </a:r>
            <a:endParaRPr b="1" sz="5000">
              <a:solidFill>
                <a:schemeClr val="dk1"/>
              </a:solidFill>
            </a:endParaRPr>
          </a:p>
        </p:txBody>
      </p:sp>
      <p:sp>
        <p:nvSpPr>
          <p:cNvPr id="128" name="Google Shape;128;p22"/>
          <p:cNvSpPr txBox="1"/>
          <p:nvPr>
            <p:ph idx="1" type="body"/>
          </p:nvPr>
        </p:nvSpPr>
        <p:spPr>
          <a:xfrm>
            <a:off x="651000" y="2148300"/>
            <a:ext cx="7842000" cy="40947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lang="en-US" sz="2800"/>
              <a:t>All reddit posts on all mental health-related subreddits at </a:t>
            </a:r>
            <a:r>
              <a:rPr lang="en-US" sz="2800"/>
              <a:t>any given time</a:t>
            </a:r>
            <a:endParaRPr sz="2800"/>
          </a:p>
          <a:p>
            <a:pPr indent="-406400" lvl="1" marL="914400" rtl="0" algn="l">
              <a:spcBef>
                <a:spcPts val="0"/>
              </a:spcBef>
              <a:spcAft>
                <a:spcPts val="0"/>
              </a:spcAft>
              <a:buSzPts val="2800"/>
              <a:buChar char="○"/>
            </a:pPr>
            <a:r>
              <a:rPr lang="en-US" sz="2800"/>
              <a:t>We want to generalize reddit posts within mental health related subreddits</a:t>
            </a:r>
            <a:endParaRPr sz="2800"/>
          </a:p>
        </p:txBody>
      </p:sp>
      <p:pic>
        <p:nvPicPr>
          <p:cNvPr id="129" name="Google Shape;129;p22"/>
          <p:cNvPicPr preferRelativeResize="0"/>
          <p:nvPr/>
        </p:nvPicPr>
        <p:blipFill>
          <a:blip r:embed="rId3">
            <a:alphaModFix/>
          </a:blip>
          <a:stretch>
            <a:fillRect/>
          </a:stretch>
        </p:blipFill>
        <p:spPr>
          <a:xfrm>
            <a:off x="7463700" y="202825"/>
            <a:ext cx="1565325" cy="1518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